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6"/>
  </p:notesMasterIdLst>
  <p:sldIdLst>
    <p:sldId id="256" r:id="rId2"/>
    <p:sldId id="259" r:id="rId3"/>
    <p:sldId id="291" r:id="rId4"/>
    <p:sldId id="265" r:id="rId5"/>
    <p:sldId id="258" r:id="rId6"/>
    <p:sldId id="271" r:id="rId7"/>
    <p:sldId id="292" r:id="rId8"/>
    <p:sldId id="276" r:id="rId9"/>
    <p:sldId id="277" r:id="rId10"/>
    <p:sldId id="274" r:id="rId11"/>
    <p:sldId id="275" r:id="rId12"/>
    <p:sldId id="272" r:id="rId13"/>
    <p:sldId id="270" r:id="rId14"/>
    <p:sldId id="273" r:id="rId15"/>
    <p:sldId id="282" r:id="rId16"/>
    <p:sldId id="268" r:id="rId17"/>
    <p:sldId id="257" r:id="rId18"/>
    <p:sldId id="297" r:id="rId19"/>
    <p:sldId id="299" r:id="rId20"/>
    <p:sldId id="283" r:id="rId21"/>
    <p:sldId id="300" r:id="rId22"/>
    <p:sldId id="301" r:id="rId23"/>
    <p:sldId id="293" r:id="rId24"/>
    <p:sldId id="281" r:id="rId25"/>
    <p:sldId id="308" r:id="rId26"/>
    <p:sldId id="284" r:id="rId27"/>
    <p:sldId id="286" r:id="rId28"/>
    <p:sldId id="288" r:id="rId29"/>
    <p:sldId id="289" r:id="rId30"/>
    <p:sldId id="294" r:id="rId31"/>
    <p:sldId id="290" r:id="rId32"/>
    <p:sldId id="287" r:id="rId33"/>
    <p:sldId id="285" r:id="rId34"/>
    <p:sldId id="295" r:id="rId35"/>
    <p:sldId id="296" r:id="rId36"/>
    <p:sldId id="260" r:id="rId37"/>
    <p:sldId id="261" r:id="rId38"/>
    <p:sldId id="269" r:id="rId39"/>
    <p:sldId id="309" r:id="rId40"/>
    <p:sldId id="303" r:id="rId41"/>
    <p:sldId id="302" r:id="rId42"/>
    <p:sldId id="262" r:id="rId43"/>
    <p:sldId id="263" r:id="rId44"/>
    <p:sldId id="266" r:id="rId45"/>
    <p:sldId id="264" r:id="rId46"/>
    <p:sldId id="298" r:id="rId47"/>
    <p:sldId id="306" r:id="rId48"/>
    <p:sldId id="307" r:id="rId49"/>
    <p:sldId id="304" r:id="rId50"/>
    <p:sldId id="305" r:id="rId51"/>
    <p:sldId id="267" r:id="rId52"/>
    <p:sldId id="280" r:id="rId53"/>
    <p:sldId id="278" r:id="rId54"/>
    <p:sldId id="279" r:id="rId5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incs stílus, csak rács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902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6E4178-7190-4465-82F0-6A685D71E8F4}" type="datetimeFigureOut">
              <a:rPr lang="hu-HU" smtClean="0"/>
              <a:t>2026. 03. 21.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0DBA97-CB73-43FD-AA9C-3A4C82706F3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01955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BD0137-C812-7B5D-B3A2-9CC05DE7CD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6C5B8EE2-013E-94F7-19D3-54D912F99F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FED6C827-A692-BD7B-E86E-2CC7A83316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B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CC49CBA4-ABD6-F577-EA98-88FFE515A2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0DBA97-CB73-43FD-AA9C-3A4C82706F3E}" type="slidenum">
              <a:rPr lang="hu-HU" smtClean="0"/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578985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7A1C64-27EB-479F-C410-E7B470BBCD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1002FFF9-35E5-2246-7BCC-6DF157F87D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1D3F682B-8DD2-2574-E3F2-DB0955CBC7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C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F807A6A3-5CB3-A784-7927-C0BF87E061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0DBA97-CB73-43FD-AA9C-3A4C82706F3E}" type="slidenum">
              <a:rPr lang="hu-HU" smtClean="0"/>
              <a:t>11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769174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BC9FB8-502D-9B64-547F-90AE4CAB0D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0BEF6818-4761-F263-40A9-CB4B3E494B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7CF06170-36D5-0204-BA94-BC2E9A43A3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B, D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68952AEC-258D-2796-7707-A3023A10EC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0DBA97-CB73-43FD-AA9C-3A4C82706F3E}" type="slidenum">
              <a:rPr lang="hu-HU" smtClean="0"/>
              <a:t>12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563472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EF490D-B959-78A9-512F-9AA396B383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F0A6074F-B59F-C5FA-E890-E825922AAE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1B5C6F3C-FC2E-9DB8-3AC3-44BB32F1DA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C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714EF9B0-56EE-DD45-8448-E0D89F5FC8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0DBA97-CB73-43FD-AA9C-3A4C82706F3E}" type="slidenum">
              <a:rPr lang="hu-HU" smtClean="0"/>
              <a:t>13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966559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D00B6D-2035-354A-49CF-34DE4F0672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155199A7-C951-B758-74FB-F1A70917C4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502EDE05-9B20-0DC9-0DB1-749C240EDC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C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D498C416-C339-BA68-7B0F-E1E7E25D3F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0DBA97-CB73-43FD-AA9C-3A4C82706F3E}" type="slidenum">
              <a:rPr lang="hu-HU" smtClean="0"/>
              <a:t>14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4559894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8F9439-59FB-FD5D-58CF-A324955779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B1D59333-1BC2-32D5-3202-E3C9BB4450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C1725EFA-54C2-4A21-1E5E-8E6FF87069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B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964B06C1-3946-DF4C-4A1C-BA7210AABE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0DBA97-CB73-43FD-AA9C-3A4C82706F3E}" type="slidenum">
              <a:rPr lang="hu-HU" smtClean="0"/>
              <a:t>15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744757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2ACB32-DD92-C14A-CC03-01B2270582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40E1C3A8-A65E-7EBD-50D5-5E91C92C41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1C843E5B-7554-FE1C-D268-358E1714B1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C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53E8F41D-71FE-FF15-4B80-539A94F3A3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0DBA97-CB73-43FD-AA9C-3A4C82706F3E}" type="slidenum">
              <a:rPr lang="hu-HU" smtClean="0"/>
              <a:t>16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2540812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C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0DBA97-CB73-43FD-AA9C-3A4C82706F3E}" type="slidenum">
              <a:rPr lang="hu-HU" smtClean="0"/>
              <a:t>17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2736040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DB6B5F-96C7-D28A-5CD4-60315924CB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33DBA4C1-A260-79B0-8C36-64EF2815CD6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25056361-8220-1C58-9F07-0A7F0E5D73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C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CC6A8202-DEF5-474E-9B57-4615E4ED7E7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0DBA97-CB73-43FD-AA9C-3A4C82706F3E}" type="slidenum">
              <a:rPr lang="hu-HU" smtClean="0"/>
              <a:t>18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7516941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D76E6B-6359-BA7A-C5D3-D17FEEBDEF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9C9EEA72-00A2-8D9D-DB53-8771873585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278A60B3-A537-6587-48A2-E7AF83C115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C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E09FA832-6D1E-A92D-EB02-9BC97AC588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0DBA97-CB73-43FD-AA9C-3A4C82706F3E}" type="slidenum">
              <a:rPr lang="hu-HU" smtClean="0"/>
              <a:t>19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1257388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4C5C69-1DF7-3BB0-4409-4660FE656C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166C6F03-FB8A-CF8E-F047-2194943EA1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230887D3-3CC7-98CB-0A09-F262404022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D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08BAA488-C648-DC91-A014-B3A9D204D8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0DBA97-CB73-43FD-AA9C-3A4C82706F3E}" type="slidenum">
              <a:rPr lang="hu-HU" smtClean="0"/>
              <a:t>20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902050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8F6F55-BCC4-9B09-D7E5-AB94F66E97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DAB069D0-BAC0-B2B3-3129-C14DAF7D80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B6C534FC-2197-D3B8-1B2C-99525055D7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B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AD57CAA0-F057-FB0F-F89B-AB157AAA45F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0DBA97-CB73-43FD-AA9C-3A4C82706F3E}" type="slidenum">
              <a:rPr lang="hu-HU" smtClean="0"/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9474157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EA9957-AB19-E967-C32F-027A4C8B8D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49FDB9A1-1927-CA65-9284-0A120863F9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6F2E3914-3B86-6598-5FE7-FE5A8F056C3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D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15C5249E-F84C-340E-8DB3-F81FAC0EC9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0DBA97-CB73-43FD-AA9C-3A4C82706F3E}" type="slidenum">
              <a:rPr lang="hu-HU" smtClean="0"/>
              <a:t>21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677796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7D9180-7A38-CB1F-FC05-F7CE33A091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1FBAFA92-AE29-563C-392A-80323F0E3F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3B79424E-D8D5-631F-1460-0CD533307F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C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4DA9354B-F50F-A70D-030D-A1F3F9B875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0DBA97-CB73-43FD-AA9C-3A4C82706F3E}" type="slidenum">
              <a:rPr lang="hu-HU" smtClean="0"/>
              <a:t>22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0919424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8188B8-8290-3DA5-3035-36599B9568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CECBE91C-5B78-97D5-4306-E50B8AC7822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A3C00810-20F8-3122-8281-8BE7AC0950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B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0BABDE09-D403-FE38-9C39-B4E866FCFBF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0DBA97-CB73-43FD-AA9C-3A4C82706F3E}" type="slidenum">
              <a:rPr lang="hu-HU" smtClean="0"/>
              <a:t>23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6729491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0D62CF-114C-07E2-AE6E-46E0C0412B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8390E82D-64C7-6E64-D35D-07BB8A5A62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D432CC9E-F891-E83F-8119-F846DF3241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C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FECFDCAB-1569-AECD-2D8D-2F755755C2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0DBA97-CB73-43FD-AA9C-3A4C82706F3E}" type="slidenum">
              <a:rPr lang="hu-HU" smtClean="0"/>
              <a:t>24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2211608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89B507-4294-7B2E-EEE3-D86CBA5BAB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16FCABD9-6A98-DED1-C28A-2FE446FBD6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6B0014D5-B4E5-40DF-FB65-F49B19C1A0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B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205DDA7E-180D-D6AE-DB54-5F3291CD8F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0DBA97-CB73-43FD-AA9C-3A4C82706F3E}" type="slidenum">
              <a:rPr lang="hu-HU" smtClean="0"/>
              <a:t>25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4775381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A7AB21-8556-D768-1912-8ECB8AB375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A04BDB71-BCE8-E212-8437-565E0836C5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AFE7F5C3-581C-4C3D-636C-F188BD9AF7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B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AA47ED22-462C-CCCC-1966-3C4390823E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0DBA97-CB73-43FD-AA9C-3A4C82706F3E}" type="slidenum">
              <a:rPr lang="hu-HU" smtClean="0"/>
              <a:t>26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2271354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D10198-B54A-E181-D87C-8BF050D96E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0047388D-6FC8-4D68-26FC-3CEA89DA52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D984545B-6415-E590-F4EC-C7AB7A02C0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A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55713BB4-D4A4-DE83-4433-4651AC2076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0DBA97-CB73-43FD-AA9C-3A4C82706F3E}" type="slidenum">
              <a:rPr lang="hu-HU" smtClean="0"/>
              <a:t>27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6303002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A878DA-3E49-778D-848A-50BA13730E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0631CF4B-31E2-1C18-83FC-A6F1E24734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EBBF8EF1-EFA8-9ECF-5E3D-F14262ECF5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D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161A96AB-7A0C-EC27-2018-FCA97FAC6E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0DBA97-CB73-43FD-AA9C-3A4C82706F3E}" type="slidenum">
              <a:rPr lang="hu-HU" smtClean="0"/>
              <a:t>28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8400101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EA1EB7-C6E4-AED8-2A49-CB96DAC7F0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AF4CFF46-8E5D-077D-0FC9-599B66DEF6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F43A7622-545C-BE0E-996F-5BE709CA5C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B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B9763DCD-A1D8-BB7D-2127-017E997689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0DBA97-CB73-43FD-AA9C-3A4C82706F3E}" type="slidenum">
              <a:rPr lang="hu-HU" smtClean="0"/>
              <a:t>29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3721063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9440F2-D6A1-9B12-0768-9745810AC0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E4EA8A27-20A3-06C1-9659-3704570CBD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CB2B0834-012B-6CFA-189C-00BBCAD0D8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A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EFC8D38E-92C2-F309-0CF6-6FFA79655B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0DBA97-CB73-43FD-AA9C-3A4C82706F3E}" type="slidenum">
              <a:rPr lang="hu-HU" smtClean="0"/>
              <a:t>30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388500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60CBE1-84AF-5022-15D8-BA921155DD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2B57F6EC-5BF7-6E3C-686B-60C43B1154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F973719F-CE3B-886E-E54C-39785B3EE6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B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DAA9A021-6505-93F9-B0E3-38860A1BFB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0DBA97-CB73-43FD-AA9C-3A4C82706F3E}" type="slidenum">
              <a:rPr lang="hu-HU" smtClean="0"/>
              <a:t>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4450667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65B4B5-5D97-B420-0118-B380B2A87E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8207A0F3-8326-1C1D-EE71-40064BF927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588B0686-E697-32B5-D3DA-7266C55AA0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B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FE8B6611-B327-44F8-3A31-220DED50049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0DBA97-CB73-43FD-AA9C-3A4C82706F3E}" type="slidenum">
              <a:rPr lang="hu-HU" smtClean="0"/>
              <a:t>31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4408626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AFE252-6868-18A6-DC09-05195F173B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7C74AB16-88FD-C832-E78D-1CA15E0A3E8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B436B1CF-DA8E-979F-FB43-3C0C36A236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A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17BE7F83-3614-43A4-F17E-BF74957DEC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0DBA97-CB73-43FD-AA9C-3A4C82706F3E}" type="slidenum">
              <a:rPr lang="hu-HU" smtClean="0"/>
              <a:t>32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5478453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62524F-4FA8-A0E4-CFC2-EDE0BC0371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CC100295-3021-8FF6-A54D-654C671452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71EB8357-5A15-632A-DE08-700C410DA9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D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435AED97-31A4-6AD8-E184-19D434ED46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0DBA97-CB73-43FD-AA9C-3A4C82706F3E}" type="slidenum">
              <a:rPr lang="hu-HU" smtClean="0"/>
              <a:t>33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9597624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35D23B-DCCC-7B34-32F8-89FA7F3269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35BEE46C-DCDA-511D-1042-889C035BF8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FC2A4543-F17A-B1D2-13AA-4613E3CD90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B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D283A58E-568F-7666-96EC-DA4FA921A0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0DBA97-CB73-43FD-AA9C-3A4C82706F3E}" type="slidenum">
              <a:rPr lang="hu-HU" smtClean="0"/>
              <a:t>34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6467413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6B8663-D8C0-954A-B5F4-28CF878577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6744D4AA-90E8-3036-B360-2EE853F30D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4F107C92-08FD-D26C-4A26-A58944CDF1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B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AE1DB719-FEBB-EAB1-F30A-404A10000FA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0DBA97-CB73-43FD-AA9C-3A4C82706F3E}" type="slidenum">
              <a:rPr lang="hu-HU" smtClean="0"/>
              <a:t>35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3009801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338E18-9068-8154-D3EE-117999798C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CD1228EE-DF64-8A1D-94C2-884BDCA3F7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FE8BDC6D-9BAB-569F-61A9-DCD0A5C3A1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B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45853201-8D4B-F3A5-23FD-8B8ECB6C6B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0DBA97-CB73-43FD-AA9C-3A4C82706F3E}" type="slidenum">
              <a:rPr lang="hu-HU" smtClean="0"/>
              <a:t>36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2730620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4C386F-253E-479F-0B72-E8945738DF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9BB2B3B9-E916-21C0-4F5B-0708ACDA43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6891479C-746F-4049-60AB-5CED8F6CAD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B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93DC95C7-1655-955F-CFD1-15ABAA6A234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0DBA97-CB73-43FD-AA9C-3A4C82706F3E}" type="slidenum">
              <a:rPr lang="hu-HU" smtClean="0"/>
              <a:t>37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9111942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F79067-0A37-373C-2A50-2ECB1DFCCA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300E079C-F974-183A-DC10-422901FFBF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BF85FCEA-D1AB-7670-317B-44986EC2DC2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A, B, D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8B49CB21-E1D4-F175-FF6B-9F688AD614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0DBA97-CB73-43FD-AA9C-3A4C82706F3E}" type="slidenum">
              <a:rPr lang="hu-HU" smtClean="0"/>
              <a:t>38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95474109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FAF182-1D5A-9333-3340-64E0F363C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95629D0C-C9E2-D360-6283-2F0A5668E7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7463B72F-DFCC-D217-1AA7-821A02C0BD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C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E7D5FD54-2921-54B1-DBE0-40AF5D6114F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0DBA97-CB73-43FD-AA9C-3A4C82706F3E}" type="slidenum">
              <a:rPr lang="hu-HU" smtClean="0"/>
              <a:t>39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04372696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B2FEB6-5642-B933-D1B0-7A0160E166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B8237CF5-8DD8-B244-114C-CBDAB39254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4061DB4F-1FCC-3238-F1E5-2E34A84D29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B, D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F012640E-4E1B-5E2E-30AD-8F766E9B63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0DBA97-CB73-43FD-AA9C-3A4C82706F3E}" type="slidenum">
              <a:rPr lang="hu-HU" smtClean="0"/>
              <a:t>40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406407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D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0DBA97-CB73-43FD-AA9C-3A4C82706F3E}" type="slidenum">
              <a:rPr lang="hu-HU" smtClean="0"/>
              <a:t>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70997669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0F3394-90C8-F50E-3D79-16DFEF325F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86BA6FAC-B4B6-4DEF-FF17-4962A689302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776CCED0-142E-CE5B-7563-01FBF1B24A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A, B, E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8EAA9E5F-CAFC-7091-5E85-61AE8883F2E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0DBA97-CB73-43FD-AA9C-3A4C82706F3E}" type="slidenum">
              <a:rPr lang="hu-HU" smtClean="0"/>
              <a:t>41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11155680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7E8B3F-8186-6EC9-F385-D6436C8EF2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E69562F0-5842-00EE-EF51-C2C6346E26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DD1576A7-8AF7-3542-F7A1-9509B2804C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B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E39B084A-BAE4-68FF-026A-7C0EBC281D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0DBA97-CB73-43FD-AA9C-3A4C82706F3E}" type="slidenum">
              <a:rPr lang="hu-HU" smtClean="0"/>
              <a:t>42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11965326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C75C9A-419F-DCF1-2959-1928374C14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53B933BA-DDFC-F12A-7B25-131053CF36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75162274-C478-D78E-0862-A09D8A691D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I, I, H, I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AB1B79C7-16CB-9945-5365-299D008B2D1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0DBA97-CB73-43FD-AA9C-3A4C82706F3E}" type="slidenum">
              <a:rPr lang="hu-HU" smtClean="0"/>
              <a:t>43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09310084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64C99B-A73F-8E64-6E6B-500543091C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9C63989C-85B7-385E-E9A0-5F4E2DC018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836B1333-B4D1-E8EF-1707-5ABBF53B60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A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EEC20FF1-273F-F654-D557-79E605FA94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0DBA97-CB73-43FD-AA9C-3A4C82706F3E}" type="slidenum">
              <a:rPr lang="hu-HU" smtClean="0"/>
              <a:t>44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15264108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EC06CB-B560-F37E-8E3E-8CE1081ED7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BBA58DB3-AB34-5359-7BF8-F079A31F75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148B25BD-F928-4D4A-F7C1-B7CE9DBA74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C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7B5B19D9-7874-47B5-6B56-F25B529CF3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0DBA97-CB73-43FD-AA9C-3A4C82706F3E}" type="slidenum">
              <a:rPr lang="hu-HU" smtClean="0"/>
              <a:t>45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02226132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EF2E93-3504-47F6-2C23-D8300BD609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B187EC48-CA16-2AAA-44AC-6E5DDB777A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5FDF6FBF-99AF-BA39-E2E5-F5ECD1BB91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B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D06C889B-5830-5949-A070-B541A52DFF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0DBA97-CB73-43FD-AA9C-3A4C82706F3E}" type="slidenum">
              <a:rPr lang="hu-HU" smtClean="0"/>
              <a:t>46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82186547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CB509F-F4B5-5AD6-EC66-9D17301EE8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7EBE4360-3C05-1FBD-A813-2F1C5B06056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3FDD8515-90DB-6865-562E-F246A7DF5A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C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EAFC8131-5B28-0233-E367-1D47012C6C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0DBA97-CB73-43FD-AA9C-3A4C82706F3E}" type="slidenum">
              <a:rPr lang="hu-HU" smtClean="0"/>
              <a:t>47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83350587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1E265A-C2C3-AA93-45A7-1FB524B84E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6FF6451F-9E7F-4D46-51F4-3C28B7164AA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D20530D5-859A-DCAD-FA55-79AED457A1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A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9D492392-1657-1840-88A5-4A0E29C4BB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0DBA97-CB73-43FD-AA9C-3A4C82706F3E}" type="slidenum">
              <a:rPr lang="hu-HU" smtClean="0"/>
              <a:t>48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61098350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962259-C71E-7A41-96D0-E834D59265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D6B187AF-FB67-BCD6-9169-15CB738D98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E0A2B566-15B6-C442-5A11-6E2C336558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dirty="0"/>
              <a:t>E, J, E, E, E, B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51DB311C-93C7-7A66-C6A6-D8CAF7D323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0DBA97-CB73-43FD-AA9C-3A4C82706F3E}" type="slidenum">
              <a:rPr lang="hu-HU" smtClean="0"/>
              <a:t>49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21019817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C191E3-2D0D-A666-E28D-DFC8084CE9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ED310759-267B-0FCF-86E9-296A64CB57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CE102E43-9755-BCE4-B866-3A42A2769D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E, E, E, J, E, E, B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4463A5A5-8329-93AC-130C-40E65405EDB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0DBA97-CB73-43FD-AA9C-3A4C82706F3E}" type="slidenum">
              <a:rPr lang="hu-HU" smtClean="0"/>
              <a:t>50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286168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99B3F1-FFC7-2403-D977-CDBFB561BA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DFD08EFC-0873-A69E-A9A5-7BB87AA8A7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CBA93929-7C5F-DB9F-E0C9-508A803C15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C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E99F6F62-19E0-8EBF-1D50-3289C273F41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0DBA97-CB73-43FD-AA9C-3A4C82706F3E}" type="slidenum">
              <a:rPr lang="hu-HU" smtClean="0"/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03937098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3942DF-8B6E-30B4-D5EC-F492509751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43ACB5BA-CBE9-3989-7FEB-E770A86FFD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DDFBB14F-3CE7-DA6A-CA6B-F752FF614F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C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F2097668-CC96-29CE-44D1-21D2B9A865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0DBA97-CB73-43FD-AA9C-3A4C82706F3E}" type="slidenum">
              <a:rPr lang="hu-HU" smtClean="0"/>
              <a:t>51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58846393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92A6F3-F8E8-EE6C-F478-DB41D0E6EB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66F182B9-8C23-C40C-50A6-E5DEFE3D19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D9BB0D47-82DD-AC3F-5F43-442D565E04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B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28012418-DFD8-A555-101B-9AE6A5EA1A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0DBA97-CB73-43FD-AA9C-3A4C82706F3E}" type="slidenum">
              <a:rPr lang="hu-HU" smtClean="0"/>
              <a:t>52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5199135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359308-212A-93AF-7D3D-A3D45D8B5F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BDE43E22-C56A-6B66-AB5A-7EC4A9E1F6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5770050A-FDA5-286D-D48B-46BFA934556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B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F2E29D6D-8BF0-A40C-9814-C56D7962C1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0DBA97-CB73-43FD-AA9C-3A4C82706F3E}" type="slidenum">
              <a:rPr lang="hu-HU" smtClean="0"/>
              <a:t>53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34437591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336330-C486-5598-719C-57D7188FB1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515529A2-BD50-D08F-ACDB-8F12FD6768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0BCC3342-DCEB-2375-2A07-EA367C2BDD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D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9B7CA994-D336-0188-E312-AB5D6CF1219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0DBA97-CB73-43FD-AA9C-3A4C82706F3E}" type="slidenum">
              <a:rPr lang="hu-HU" smtClean="0"/>
              <a:t>54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626269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F4E6D3-2E3E-1876-72D9-56089655BE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E8F0C639-6EC1-9EC9-4B60-7D95021FF8B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DBC90730-522F-6332-A9B7-BC97B5A80E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D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CB4CD1BC-CDF5-B37C-58DB-B4BDFEE7BED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0DBA97-CB73-43FD-AA9C-3A4C82706F3E}" type="slidenum">
              <a:rPr lang="hu-HU" smtClean="0"/>
              <a:t>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118375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9BC064-2B95-7E5E-51B1-06121B4AAD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CDBDAED4-BB12-612D-3A13-D1C2A12D9D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843762EB-96F3-81CE-017D-519D643A27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B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BC4F5B27-FC33-7CE4-E633-96ABB92F6C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0DBA97-CB73-43FD-AA9C-3A4C82706F3E}" type="slidenum">
              <a:rPr lang="hu-HU" smtClean="0"/>
              <a:t>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157974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674FFD-7C25-5342-9554-05F3D3E8C9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4126E0E0-B8D5-19B2-707E-E9DC7C5567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AC53C1D1-A892-10FA-5200-5530666951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A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5F1F5414-D999-B939-7063-83ABA67CDA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0DBA97-CB73-43FD-AA9C-3A4C82706F3E}" type="slidenum">
              <a:rPr lang="hu-HU" smtClean="0"/>
              <a:t>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908362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A39763-41BC-347A-BE5B-F6D2827EA1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4A9DCBB6-0F0C-D860-5873-08A6A270C4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93642774-F61C-F8AE-B74F-EDA971CCD0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B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C5A12322-BD4B-7FD8-C4D5-02B25EC308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0DBA97-CB73-43FD-AA9C-3A4C82706F3E}" type="slidenum">
              <a:rPr lang="hu-HU" smtClean="0"/>
              <a:t>10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44490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DA3BC-D4EB-46CE-8A51-4C02FF0C0462}" type="datetimeFigureOut">
              <a:rPr lang="hu-HU" smtClean="0"/>
              <a:t>2026. 03. 21.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7ADC9-32A9-4BA9-B71B-D1624ED57C6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81041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DA3BC-D4EB-46CE-8A51-4C02FF0C0462}" type="datetimeFigureOut">
              <a:rPr lang="hu-HU" smtClean="0"/>
              <a:t>2026. 03. 21.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7ADC9-32A9-4BA9-B71B-D1624ED57C6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30556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DA3BC-D4EB-46CE-8A51-4C02FF0C0462}" type="datetimeFigureOut">
              <a:rPr lang="hu-HU" smtClean="0"/>
              <a:t>2026. 03. 21.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7ADC9-32A9-4BA9-B71B-D1624ED57C6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61719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DA3BC-D4EB-46CE-8A51-4C02FF0C0462}" type="datetimeFigureOut">
              <a:rPr lang="hu-HU" smtClean="0"/>
              <a:t>2026. 03. 21.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7ADC9-32A9-4BA9-B71B-D1624ED57C6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33258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DA3BC-D4EB-46CE-8A51-4C02FF0C0462}" type="datetimeFigureOut">
              <a:rPr lang="hu-HU" smtClean="0"/>
              <a:t>2026. 03. 21.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7ADC9-32A9-4BA9-B71B-D1624ED57C6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72330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DA3BC-D4EB-46CE-8A51-4C02FF0C0462}" type="datetimeFigureOut">
              <a:rPr lang="hu-HU" smtClean="0"/>
              <a:t>2026. 03. 21.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7ADC9-32A9-4BA9-B71B-D1624ED57C6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35056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DA3BC-D4EB-46CE-8A51-4C02FF0C0462}" type="datetimeFigureOut">
              <a:rPr lang="hu-HU" smtClean="0"/>
              <a:t>2026. 03. 21.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7ADC9-32A9-4BA9-B71B-D1624ED57C6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25166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DA3BC-D4EB-46CE-8A51-4C02FF0C0462}" type="datetimeFigureOut">
              <a:rPr lang="hu-HU" smtClean="0"/>
              <a:t>2026. 03. 21.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7ADC9-32A9-4BA9-B71B-D1624ED57C6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7908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DA3BC-D4EB-46CE-8A51-4C02FF0C0462}" type="datetimeFigureOut">
              <a:rPr lang="hu-HU" smtClean="0"/>
              <a:t>2026. 03. 21.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7ADC9-32A9-4BA9-B71B-D1624ED57C6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86460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DA3BC-D4EB-46CE-8A51-4C02FF0C0462}" type="datetimeFigureOut">
              <a:rPr lang="hu-HU" smtClean="0"/>
              <a:t>2026. 03. 21.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7ADC9-32A9-4BA9-B71B-D1624ED57C6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16709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DA3BC-D4EB-46CE-8A51-4C02FF0C0462}" type="datetimeFigureOut">
              <a:rPr lang="hu-HU" smtClean="0"/>
              <a:t>2026. 03. 21.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7ADC9-32A9-4BA9-B71B-D1624ED57C6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7803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5DA3BC-D4EB-46CE-8A51-4C02FF0C0462}" type="datetimeFigureOut">
              <a:rPr lang="hu-HU" smtClean="0"/>
              <a:t>2026. 03. 21.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E7ADC9-32A9-4BA9-B71B-D1624ED57C6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97938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17CB19E-A11D-6FD6-63F0-DDFDA5C617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/>
              <a:t>Gyakorlás kompetenciamérésre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903A67A4-3DC4-0634-1A00-253889EBC7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589825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4168AC-F9CC-B325-A749-8B1E4F8905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7F85E54-42E1-F2EA-AF24-3C8DB7BF0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Biztonságos internethasználat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8A50AD3-223F-11C5-1833-FEDF85F348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Mit tegyél, ha valaki zaklat az interneten?</a:t>
            </a:r>
          </a:p>
          <a:p>
            <a:pPr marL="0" indent="0">
              <a:buNone/>
            </a:pPr>
            <a:endParaRPr lang="hu-HU" dirty="0"/>
          </a:p>
          <a:p>
            <a:pPr marL="514350" indent="-514350">
              <a:buAutoNum type="alphaUcParenR"/>
            </a:pPr>
            <a:r>
              <a:rPr lang="hu-HU" dirty="0"/>
              <a:t>visszaírsz neki durván</a:t>
            </a:r>
          </a:p>
          <a:p>
            <a:pPr marL="514350" indent="-514350">
              <a:buAutoNum type="alphaUcParenR"/>
            </a:pPr>
            <a:r>
              <a:rPr lang="hu-HU" dirty="0"/>
              <a:t>figyelmen kívül hagyod és jelented</a:t>
            </a:r>
          </a:p>
          <a:p>
            <a:pPr marL="514350" indent="-514350">
              <a:buAutoNum type="alphaUcParenR"/>
            </a:pPr>
            <a:r>
              <a:rPr lang="hu-HU" dirty="0" err="1"/>
              <a:t>továbbküldöd</a:t>
            </a:r>
            <a:r>
              <a:rPr lang="hu-HU" dirty="0"/>
              <a:t> másoknak</a:t>
            </a:r>
          </a:p>
          <a:p>
            <a:pPr marL="514350" indent="-514350">
              <a:buAutoNum type="alphaUcParenR"/>
            </a:pPr>
            <a:r>
              <a:rPr lang="hu-HU" dirty="0"/>
              <a:t>válaszolsz neki viccesen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147780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9EF83C-8A43-404D-89BD-81C93231B4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7C0B7C6-1F31-7D33-C07C-EC9766559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Biztonságos internethasználat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9BC2F4A-B144-EB36-5F5E-9F7BA04345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Melyik adatot NEM szabad megosztani nyilvánosan?</a:t>
            </a:r>
          </a:p>
          <a:p>
            <a:pPr marL="0" indent="0">
              <a:buNone/>
            </a:pPr>
            <a:endParaRPr lang="hu-HU" dirty="0"/>
          </a:p>
          <a:p>
            <a:pPr marL="514350" indent="-514350">
              <a:buAutoNum type="alphaUcParenR"/>
            </a:pPr>
            <a:r>
              <a:rPr lang="hu-HU" dirty="0"/>
              <a:t>Kedvenc színed</a:t>
            </a:r>
          </a:p>
          <a:p>
            <a:pPr marL="514350" indent="-514350">
              <a:buAutoNum type="alphaUcParenR"/>
            </a:pPr>
            <a:r>
              <a:rPr lang="hu-HU" dirty="0"/>
              <a:t>Keresztneved</a:t>
            </a:r>
          </a:p>
          <a:p>
            <a:pPr marL="514350" indent="-514350">
              <a:buAutoNum type="alphaUcParenR"/>
            </a:pPr>
            <a:r>
              <a:rPr lang="hu-HU" dirty="0"/>
              <a:t>Lakcímed</a:t>
            </a:r>
          </a:p>
          <a:p>
            <a:pPr marL="514350" indent="-514350">
              <a:buAutoNum type="alphaUcParenR"/>
            </a:pPr>
            <a:r>
              <a:rPr lang="hu-HU" dirty="0"/>
              <a:t>Kedvenc filmed</a:t>
            </a:r>
          </a:p>
        </p:txBody>
      </p:sp>
    </p:spTree>
    <p:extLst>
      <p:ext uri="{BB962C8B-B14F-4D97-AF65-F5344CB8AC3E}">
        <p14:creationId xmlns:p14="http://schemas.microsoft.com/office/powerpoint/2010/main" val="32943946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E907A3-A00E-CE69-BD79-E6253A02B0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655964D-7421-9886-6B4C-5E59735EB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Biztonságos internethasználat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A5270D3-66FD-516B-DC92-4BB0471355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/>
              <a:t>Mit NE tegyél a </a:t>
            </a:r>
            <a:r>
              <a:rPr lang="hu-HU" dirty="0" err="1"/>
              <a:t>jelszavaddal</a:t>
            </a:r>
            <a:r>
              <a:rPr lang="hu-HU" dirty="0"/>
              <a:t>? Jelöld a helyes válaszokat!</a:t>
            </a:r>
          </a:p>
          <a:p>
            <a:pPr marL="0" indent="0">
              <a:buNone/>
            </a:pPr>
            <a:endParaRPr lang="hu-HU" dirty="0"/>
          </a:p>
          <a:p>
            <a:pPr marL="514350" indent="-514350">
              <a:buAutoNum type="alphaUcParenR"/>
            </a:pPr>
            <a:r>
              <a:rPr lang="hu-HU" dirty="0"/>
              <a:t>titokban tartod</a:t>
            </a:r>
          </a:p>
          <a:p>
            <a:pPr marL="514350" indent="-514350">
              <a:buAutoNum type="alphaUcParenR"/>
            </a:pPr>
            <a:r>
              <a:rPr lang="hu-HU" dirty="0"/>
              <a:t>megosztod a barátoddal</a:t>
            </a:r>
          </a:p>
          <a:p>
            <a:pPr marL="514350" indent="-514350">
              <a:buAutoNum type="alphaUcParenR"/>
            </a:pPr>
            <a:r>
              <a:rPr lang="hu-HU" dirty="0"/>
              <a:t>időnként megváltoztatod</a:t>
            </a:r>
          </a:p>
          <a:p>
            <a:pPr marL="514350" indent="-514350">
              <a:buAutoNum type="alphaUcParenR"/>
            </a:pPr>
            <a:r>
              <a:rPr lang="hu-HU" dirty="0"/>
              <a:t>kiírod nyilvános helyre</a:t>
            </a:r>
          </a:p>
        </p:txBody>
      </p:sp>
    </p:spTree>
    <p:extLst>
      <p:ext uri="{BB962C8B-B14F-4D97-AF65-F5344CB8AC3E}">
        <p14:creationId xmlns:p14="http://schemas.microsoft.com/office/powerpoint/2010/main" val="37503040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275BCE-86B4-E07D-99DF-143AA3F607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CB69B13-6004-9DFF-012D-E993FBC396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Biztonságos internethasználat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A83FCA7-0700-D7CC-D890-CFA559D0BE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Melyik a legerősebb jelszó?</a:t>
            </a:r>
          </a:p>
          <a:p>
            <a:pPr marL="0" indent="0">
              <a:buNone/>
            </a:pPr>
            <a:endParaRPr lang="hu-HU" dirty="0"/>
          </a:p>
          <a:p>
            <a:pPr marL="514350" indent="-514350">
              <a:buAutoNum type="alphaUcParenR"/>
            </a:pPr>
            <a:r>
              <a:rPr lang="hu-HU" dirty="0"/>
              <a:t>123456</a:t>
            </a:r>
          </a:p>
          <a:p>
            <a:pPr marL="514350" indent="-514350">
              <a:buAutoNum type="alphaUcParenR"/>
            </a:pPr>
            <a:r>
              <a:rPr lang="hu-HU" dirty="0"/>
              <a:t>Anna2000</a:t>
            </a:r>
          </a:p>
          <a:p>
            <a:pPr marL="514350" indent="-514350">
              <a:buAutoNum type="alphaUcParenR"/>
            </a:pPr>
            <a:r>
              <a:rPr lang="hu-HU" dirty="0"/>
              <a:t>J7$pL!92</a:t>
            </a:r>
          </a:p>
          <a:p>
            <a:pPr marL="514350" indent="-514350">
              <a:buAutoNum type="alphaUcParenR"/>
            </a:pPr>
            <a:r>
              <a:rPr lang="hu-HU" dirty="0"/>
              <a:t>kutya</a:t>
            </a:r>
          </a:p>
        </p:txBody>
      </p:sp>
    </p:spTree>
    <p:extLst>
      <p:ext uri="{BB962C8B-B14F-4D97-AF65-F5344CB8AC3E}">
        <p14:creationId xmlns:p14="http://schemas.microsoft.com/office/powerpoint/2010/main" val="33833648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6ABEC8-E4F6-886B-87FF-B5008CF9C1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9AA9083-916E-98EF-45AA-C6666CF3D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Biztonságos internethasználat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B5BE74D-55C1-319E-48D2-0184FFACC6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Mit jelent az internetes zaklatás (</a:t>
            </a:r>
            <a:r>
              <a:rPr lang="hu-HU" dirty="0" err="1"/>
              <a:t>cyberbullying</a:t>
            </a:r>
            <a:r>
              <a:rPr lang="hu-HU" dirty="0"/>
              <a:t>)?</a:t>
            </a:r>
          </a:p>
          <a:p>
            <a:pPr marL="0" indent="0">
              <a:buNone/>
            </a:pPr>
            <a:endParaRPr lang="hu-HU" dirty="0"/>
          </a:p>
          <a:p>
            <a:pPr marL="514350" indent="-514350">
              <a:buAutoNum type="alphaUcParenR"/>
            </a:pPr>
            <a:r>
              <a:rPr lang="hu-HU" dirty="0"/>
              <a:t>játék az interneten</a:t>
            </a:r>
          </a:p>
          <a:p>
            <a:pPr marL="514350" indent="-514350">
              <a:buAutoNum type="alphaUcParenR"/>
            </a:pPr>
            <a:r>
              <a:rPr lang="hu-HU" dirty="0"/>
              <a:t>mások segítése online</a:t>
            </a:r>
          </a:p>
          <a:p>
            <a:pPr marL="514350" indent="-514350">
              <a:buAutoNum type="alphaUcParenR"/>
            </a:pPr>
            <a:r>
              <a:rPr lang="hu-HU" dirty="0"/>
              <a:t>mások bántása, fenyegetése interneten</a:t>
            </a:r>
          </a:p>
          <a:p>
            <a:pPr marL="514350" indent="-514350">
              <a:buAutoNum type="alphaUcParenR"/>
            </a:pPr>
            <a:r>
              <a:rPr lang="hu-HU" dirty="0"/>
              <a:t>e-mail küldése</a:t>
            </a:r>
          </a:p>
        </p:txBody>
      </p:sp>
    </p:spTree>
    <p:extLst>
      <p:ext uri="{BB962C8B-B14F-4D97-AF65-F5344CB8AC3E}">
        <p14:creationId xmlns:p14="http://schemas.microsoft.com/office/powerpoint/2010/main" val="13502263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FE8FF2-A7D9-2FD0-77BD-168A81DD29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6AF869E-D469-7A9B-95C7-E79215631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Biztonságos internethasználat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BDAA8F5-1EEE-E888-3395-353A825171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Melyik jelszó a leggyengébb?</a:t>
            </a:r>
          </a:p>
          <a:p>
            <a:pPr marL="0" indent="0">
              <a:buNone/>
            </a:pPr>
            <a:endParaRPr lang="hu-HU" dirty="0"/>
          </a:p>
          <a:p>
            <a:pPr marL="514350" indent="-514350">
              <a:buAutoNum type="alphaUcParenR"/>
            </a:pPr>
            <a:r>
              <a:rPr lang="hu-HU" dirty="0"/>
              <a:t>Qw!9$Lm2</a:t>
            </a:r>
          </a:p>
          <a:p>
            <a:pPr marL="514350" indent="-514350">
              <a:buAutoNum type="alphaUcParenR"/>
            </a:pPr>
            <a:r>
              <a:rPr lang="hu-HU" dirty="0"/>
              <a:t>987654</a:t>
            </a:r>
          </a:p>
          <a:p>
            <a:pPr marL="514350" indent="-514350">
              <a:buAutoNum type="alphaUcParenR"/>
            </a:pPr>
            <a:r>
              <a:rPr lang="hu-HU" dirty="0"/>
              <a:t>T9@kL2pZ</a:t>
            </a:r>
          </a:p>
          <a:p>
            <a:pPr marL="514350" indent="-514350">
              <a:buAutoNum type="alphaUcParenR"/>
            </a:pPr>
            <a:r>
              <a:rPr lang="hu-HU" dirty="0"/>
              <a:t>Mx#4Pq1!</a:t>
            </a:r>
          </a:p>
        </p:txBody>
      </p:sp>
    </p:spTree>
    <p:extLst>
      <p:ext uri="{BB962C8B-B14F-4D97-AF65-F5344CB8AC3E}">
        <p14:creationId xmlns:p14="http://schemas.microsoft.com/office/powerpoint/2010/main" val="40779958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FA7CDE-609B-1CE6-BCC5-98BCCBE263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F6E681D-0E5D-A9CE-F9BF-2FB5461F9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Biztonságos internethasználat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E21A32A-5D17-4C29-60D2-5E355D9787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Mit kell tenni, ha gyanús e-mailt kapsz?</a:t>
            </a:r>
          </a:p>
          <a:p>
            <a:pPr marL="0" indent="0">
              <a:buNone/>
            </a:pPr>
            <a:endParaRPr lang="hu-HU" dirty="0"/>
          </a:p>
          <a:p>
            <a:pPr marL="514350" indent="-514350">
              <a:buAutoNum type="alphaUcParenR"/>
            </a:pPr>
            <a:r>
              <a:rPr lang="hu-HU" dirty="0"/>
              <a:t>megnyitni a csatolmányt</a:t>
            </a:r>
          </a:p>
          <a:p>
            <a:pPr marL="514350" indent="-514350">
              <a:buAutoNum type="alphaUcParenR"/>
            </a:pPr>
            <a:r>
              <a:rPr lang="hu-HU" dirty="0" err="1"/>
              <a:t>továbbküldeni</a:t>
            </a:r>
            <a:endParaRPr lang="hu-HU" dirty="0"/>
          </a:p>
          <a:p>
            <a:pPr marL="514350" indent="-514350">
              <a:buAutoNum type="alphaUcParenR"/>
            </a:pPr>
            <a:r>
              <a:rPr lang="hu-HU" dirty="0"/>
              <a:t>törölni vagy jelenteni</a:t>
            </a:r>
          </a:p>
          <a:p>
            <a:pPr marL="514350" indent="-514350">
              <a:buAutoNum type="alphaUcParenR"/>
            </a:pPr>
            <a:r>
              <a:rPr lang="hu-HU" dirty="0"/>
              <a:t>válaszolni</a:t>
            </a:r>
          </a:p>
          <a:p>
            <a:pPr marL="0" indent="0">
              <a:buNone/>
            </a:pP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val="4060209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4E469C5-4CB3-8D2B-C824-CAFB2235B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Felhasználói alapismeretek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7879ACA-AD4F-B20A-A759-ED61191392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Melyik eszközzel tudsz szöveget bevinni?</a:t>
            </a:r>
          </a:p>
          <a:p>
            <a:pPr marL="0" indent="0">
              <a:buNone/>
            </a:pPr>
            <a:endParaRPr lang="hu-HU" dirty="0"/>
          </a:p>
          <a:p>
            <a:pPr marL="514350" indent="-514350">
              <a:buAutoNum type="alphaUcParenR"/>
            </a:pPr>
            <a:r>
              <a:rPr lang="hu-HU" dirty="0"/>
              <a:t>Monitor</a:t>
            </a:r>
          </a:p>
          <a:p>
            <a:pPr marL="514350" indent="-514350">
              <a:buAutoNum type="alphaUcParenR"/>
            </a:pPr>
            <a:r>
              <a:rPr lang="hu-HU" dirty="0"/>
              <a:t>Egér</a:t>
            </a:r>
          </a:p>
          <a:p>
            <a:pPr marL="514350" indent="-514350">
              <a:buAutoNum type="alphaUcParenR"/>
            </a:pPr>
            <a:r>
              <a:rPr lang="hu-HU" dirty="0"/>
              <a:t>Billentyűzet</a:t>
            </a:r>
          </a:p>
          <a:p>
            <a:pPr marL="514350" indent="-514350">
              <a:buAutoNum type="alphaUcParenR"/>
            </a:pPr>
            <a:r>
              <a:rPr lang="hu-HU" dirty="0"/>
              <a:t>Hangszóró</a:t>
            </a:r>
          </a:p>
        </p:txBody>
      </p:sp>
    </p:spTree>
    <p:extLst>
      <p:ext uri="{BB962C8B-B14F-4D97-AF65-F5344CB8AC3E}">
        <p14:creationId xmlns:p14="http://schemas.microsoft.com/office/powerpoint/2010/main" val="20602863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6C24C7-2B68-D4D5-66C5-4CCA4BED04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68DC6F9-152E-22E8-8F95-337F629C5C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Felhasználói alapismeretek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3D9014F-7D17-B0D1-E12C-F236AB9F05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Egy program hibát jelez. Mi a legjobb első lépés?</a:t>
            </a:r>
          </a:p>
          <a:p>
            <a:pPr marL="0" indent="0">
              <a:buNone/>
            </a:pPr>
            <a:endParaRPr lang="hu-HU" dirty="0"/>
          </a:p>
          <a:p>
            <a:pPr marL="514350" indent="-514350">
              <a:buFont typeface="Arial" panose="020B0604020202020204" pitchFamily="34" charset="0"/>
              <a:buAutoNum type="alphaUcParenR"/>
            </a:pPr>
            <a:r>
              <a:rPr lang="hu-HU" dirty="0"/>
              <a:t>Gyorsan bezárod a hibaüzenetet</a:t>
            </a:r>
          </a:p>
          <a:p>
            <a:pPr marL="514350" indent="-514350">
              <a:buAutoNum type="alphaUcParenR"/>
            </a:pPr>
            <a:r>
              <a:rPr lang="hu-HU" dirty="0"/>
              <a:t>Kikapcsolod a gépet</a:t>
            </a:r>
          </a:p>
          <a:p>
            <a:pPr marL="514350" indent="-514350">
              <a:buAutoNum type="alphaUcParenR"/>
            </a:pPr>
            <a:r>
              <a:rPr lang="hu-HU" dirty="0"/>
              <a:t>Elolvasod a hibaüzenetet</a:t>
            </a:r>
          </a:p>
          <a:p>
            <a:pPr marL="514350" indent="-514350">
              <a:buAutoNum type="alphaUcParenR"/>
            </a:pPr>
            <a:r>
              <a:rPr lang="hu-HU" dirty="0"/>
              <a:t>Törlöd a programot</a:t>
            </a:r>
          </a:p>
        </p:txBody>
      </p:sp>
    </p:spTree>
    <p:extLst>
      <p:ext uri="{BB962C8B-B14F-4D97-AF65-F5344CB8AC3E}">
        <p14:creationId xmlns:p14="http://schemas.microsoft.com/office/powerpoint/2010/main" val="34210607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DFCB82-62E3-8C50-2AC0-8C2F401A41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684EF43-1D72-D45A-C5F6-7B66DFAA5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Felhasználói alapismeretek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FB7922A-122A-D4F5-26FC-291AB7D1EC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Melyik eszköz NEM szükséges a számítógép működéséhez?</a:t>
            </a:r>
          </a:p>
          <a:p>
            <a:pPr marL="0" indent="0">
              <a:buNone/>
            </a:pPr>
            <a:endParaRPr lang="hu-HU" dirty="0"/>
          </a:p>
          <a:p>
            <a:pPr marL="514350" indent="-514350">
              <a:buAutoNum type="alphaUcParenR"/>
            </a:pPr>
            <a:r>
              <a:rPr lang="hu-HU" dirty="0"/>
              <a:t>Processzor</a:t>
            </a:r>
          </a:p>
          <a:p>
            <a:pPr marL="514350" indent="-514350">
              <a:buAutoNum type="alphaUcParenR"/>
            </a:pPr>
            <a:r>
              <a:rPr lang="hu-HU" dirty="0"/>
              <a:t>memória (RAM)</a:t>
            </a:r>
          </a:p>
          <a:p>
            <a:pPr marL="514350" indent="-514350">
              <a:buAutoNum type="alphaUcParenR"/>
            </a:pPr>
            <a:r>
              <a:rPr lang="hu-HU" dirty="0"/>
              <a:t>Alaplap</a:t>
            </a:r>
          </a:p>
          <a:p>
            <a:pPr marL="514350" indent="-514350">
              <a:buAutoNum type="alphaUcParenR"/>
            </a:pPr>
            <a:r>
              <a:rPr lang="hu-HU" dirty="0"/>
              <a:t>Egér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77007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3D677E-5654-C7DA-4EA9-E569456DA9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A5BE410-0776-C680-4C67-3AC9DB564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Internethasználat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0BA121E-79C0-BF82-99FE-8714171494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Mire használjuk a keresőmotort?</a:t>
            </a:r>
          </a:p>
          <a:p>
            <a:pPr marL="0" indent="0">
              <a:buNone/>
            </a:pPr>
            <a:endParaRPr lang="hu-HU" dirty="0"/>
          </a:p>
          <a:p>
            <a:pPr marL="514350" indent="-514350">
              <a:buAutoNum type="alphaUcParenR"/>
            </a:pPr>
            <a:r>
              <a:rPr lang="pl-PL" dirty="0" err="1"/>
              <a:t>Játékra</a:t>
            </a:r>
            <a:endParaRPr lang="pl-PL" dirty="0"/>
          </a:p>
          <a:p>
            <a:pPr marL="514350" indent="-514350">
              <a:buAutoNum type="alphaUcParenR"/>
            </a:pPr>
            <a:r>
              <a:rPr lang="pl-PL" dirty="0" err="1"/>
              <a:t>információ</a:t>
            </a:r>
            <a:r>
              <a:rPr lang="pl-PL" dirty="0"/>
              <a:t> </a:t>
            </a:r>
            <a:r>
              <a:rPr lang="pl-PL" dirty="0" err="1"/>
              <a:t>keresésére</a:t>
            </a:r>
            <a:endParaRPr lang="pl-PL" dirty="0"/>
          </a:p>
          <a:p>
            <a:pPr marL="514350" indent="-514350">
              <a:buAutoNum type="alphaUcParenR"/>
            </a:pPr>
            <a:r>
              <a:rPr lang="pl-PL" dirty="0" err="1"/>
              <a:t>Rajzolásra</a:t>
            </a:r>
            <a:endParaRPr lang="pl-PL" dirty="0"/>
          </a:p>
          <a:p>
            <a:pPr marL="514350" indent="-514350">
              <a:buAutoNum type="alphaUcParenR"/>
            </a:pPr>
            <a:r>
              <a:rPr lang="pl-PL" dirty="0" err="1"/>
              <a:t>Filmnézésre</a:t>
            </a:r>
            <a:endParaRPr lang="pl-PL" dirty="0"/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884522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9B5D06-269C-C86F-87A4-7916E79A92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5BEB436-8673-A289-05F4-B62F43D6E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Felhasználói alapismeretek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32D0241-C893-9744-289B-61BAF5728F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Melyik eszköz kimeneti eszköz?</a:t>
            </a:r>
          </a:p>
          <a:p>
            <a:pPr marL="0" indent="0">
              <a:buNone/>
            </a:pPr>
            <a:endParaRPr lang="hu-HU" dirty="0"/>
          </a:p>
          <a:p>
            <a:pPr marL="514350" indent="-514350">
              <a:buAutoNum type="alphaUcParenR"/>
            </a:pPr>
            <a:r>
              <a:rPr lang="hu-HU" dirty="0"/>
              <a:t>Billentyűzet</a:t>
            </a:r>
          </a:p>
          <a:p>
            <a:pPr marL="514350" indent="-514350">
              <a:buAutoNum type="alphaUcParenR"/>
            </a:pPr>
            <a:r>
              <a:rPr lang="hu-HU" dirty="0"/>
              <a:t>Egér</a:t>
            </a:r>
          </a:p>
          <a:p>
            <a:pPr marL="514350" indent="-514350">
              <a:buAutoNum type="alphaUcParenR"/>
            </a:pPr>
            <a:r>
              <a:rPr lang="hu-HU" dirty="0"/>
              <a:t>Mikrofon</a:t>
            </a:r>
          </a:p>
          <a:p>
            <a:pPr marL="514350" indent="-514350">
              <a:buAutoNum type="alphaUcParenR"/>
            </a:pPr>
            <a:r>
              <a:rPr lang="hu-HU" dirty="0"/>
              <a:t>Monitor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val="27659533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870456-D118-0E9F-FBC4-6F6F35E665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D93D2A5-D809-45CE-7A26-B2CFD91B9C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Felhasználói alapismeretek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C3D4FF9-0CBF-BD73-6828-B95C5D7F8E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Melyik eszköz lehet egyszerre bemenet és kimenet is?</a:t>
            </a:r>
          </a:p>
          <a:p>
            <a:pPr marL="0" indent="0">
              <a:buNone/>
            </a:pPr>
            <a:endParaRPr lang="hu-HU" dirty="0"/>
          </a:p>
          <a:p>
            <a:pPr marL="514350" indent="-514350">
              <a:buAutoNum type="alphaUcParenR"/>
            </a:pPr>
            <a:r>
              <a:rPr lang="hu-HU" dirty="0"/>
              <a:t>Monitor</a:t>
            </a:r>
          </a:p>
          <a:p>
            <a:pPr marL="514350" indent="-514350">
              <a:buAutoNum type="alphaUcParenR"/>
            </a:pPr>
            <a:r>
              <a:rPr lang="hu-HU" dirty="0"/>
              <a:t>Nyomtató</a:t>
            </a:r>
          </a:p>
          <a:p>
            <a:pPr marL="514350" indent="-514350">
              <a:buAutoNum type="alphaUcParenR"/>
            </a:pPr>
            <a:r>
              <a:rPr lang="hu-HU" dirty="0"/>
              <a:t>hangszóró</a:t>
            </a:r>
          </a:p>
          <a:p>
            <a:pPr marL="514350" indent="-514350">
              <a:buAutoNum type="alphaUcParenR"/>
            </a:pPr>
            <a:r>
              <a:rPr lang="hu-HU" dirty="0"/>
              <a:t>érintőképernyő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val="23874807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DCB76A-EB26-7042-88FD-2417D51B35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6E12D6B-08E1-D638-F5FB-FDFF72A58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Felhasználói alapismeretek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F806DFB-60C7-6649-14F9-66FC0E1322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Mit jelent a „fogd és vidd” (drag and </a:t>
            </a:r>
            <a:r>
              <a:rPr lang="hu-HU" dirty="0" err="1"/>
              <a:t>drop</a:t>
            </a:r>
            <a:r>
              <a:rPr lang="hu-HU" dirty="0"/>
              <a:t>)?</a:t>
            </a:r>
          </a:p>
          <a:p>
            <a:pPr marL="0" indent="0">
              <a:buNone/>
            </a:pPr>
            <a:endParaRPr lang="hu-HU" dirty="0"/>
          </a:p>
          <a:p>
            <a:pPr marL="514350" indent="-514350">
              <a:buAutoNum type="alphaUcParenR"/>
            </a:pPr>
            <a:r>
              <a:rPr lang="hu-HU" dirty="0"/>
              <a:t>Kattintás</a:t>
            </a:r>
          </a:p>
          <a:p>
            <a:pPr marL="514350" indent="-514350">
              <a:buAutoNum type="alphaUcParenR"/>
            </a:pPr>
            <a:r>
              <a:rPr lang="hu-HU" dirty="0"/>
              <a:t>Görgetés</a:t>
            </a:r>
          </a:p>
          <a:p>
            <a:pPr marL="514350" indent="-514350">
              <a:buAutoNum type="alphaUcParenR"/>
            </a:pPr>
            <a:r>
              <a:rPr lang="hu-HU" dirty="0"/>
              <a:t>Objektum húzása egyik helyről a másikra</a:t>
            </a:r>
          </a:p>
          <a:p>
            <a:pPr marL="514350" indent="-514350">
              <a:buAutoNum type="alphaUcParenR"/>
            </a:pPr>
            <a:r>
              <a:rPr lang="hu-HU" dirty="0"/>
              <a:t>T</a:t>
            </a:r>
            <a:r>
              <a:rPr lang="hu-HU"/>
              <a:t>örlés</a:t>
            </a:r>
            <a:endParaRPr lang="hu-HU" dirty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val="30259560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530475-CBCD-49E6-68EF-A50499F4B3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B34F67B-445F-1EE8-24E6-E128979ED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Felhasználói alapismeretek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8D1F9E9-5BFF-B7DC-0E79-561F07E594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Mi történik, ha túl sok program fut egyszerre?</a:t>
            </a:r>
          </a:p>
          <a:p>
            <a:endParaRPr lang="hu-HU" dirty="0"/>
          </a:p>
          <a:p>
            <a:pPr marL="514350" indent="-514350">
              <a:buAutoNum type="alphaUcParenR"/>
            </a:pPr>
            <a:r>
              <a:rPr lang="hu-HU" dirty="0"/>
              <a:t>gyorsabb lesz a gép</a:t>
            </a:r>
          </a:p>
          <a:p>
            <a:pPr marL="514350" indent="-514350">
              <a:buAutoNum type="alphaUcParenR"/>
            </a:pPr>
            <a:r>
              <a:rPr lang="hu-HU" dirty="0"/>
              <a:t>lassulhat a számítógép</a:t>
            </a:r>
          </a:p>
          <a:p>
            <a:pPr marL="514350" indent="-514350">
              <a:buAutoNum type="alphaUcParenR"/>
            </a:pPr>
            <a:r>
              <a:rPr lang="hu-HU" dirty="0"/>
              <a:t>kikapcsol a monitor</a:t>
            </a:r>
          </a:p>
          <a:p>
            <a:pPr marL="514350" indent="-514350">
              <a:buAutoNum type="alphaUcParenR"/>
            </a:pPr>
            <a:r>
              <a:rPr lang="hu-HU" dirty="0"/>
              <a:t>törlődnek a fájlok</a:t>
            </a:r>
          </a:p>
        </p:txBody>
      </p:sp>
    </p:spTree>
    <p:extLst>
      <p:ext uri="{BB962C8B-B14F-4D97-AF65-F5344CB8AC3E}">
        <p14:creationId xmlns:p14="http://schemas.microsoft.com/office/powerpoint/2010/main" val="36445457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2BF105-8F9E-8D49-2EAC-94B3A2D8C8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00299B8-AF58-AF30-ACE7-005E256D4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Felhasználói alapismeretek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C716760-5571-F449-D8DF-C89FC11ADF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Melyik eszközzel tudsz hangot rögzíteni?</a:t>
            </a:r>
          </a:p>
          <a:p>
            <a:pPr marL="0" indent="0">
              <a:buNone/>
            </a:pPr>
            <a:endParaRPr lang="hu-HU" dirty="0"/>
          </a:p>
          <a:p>
            <a:pPr marL="514350" indent="-514350">
              <a:buAutoNum type="alphaUcParenR"/>
            </a:pPr>
            <a:r>
              <a:rPr lang="hu-HU" dirty="0"/>
              <a:t>Hangszóró</a:t>
            </a:r>
          </a:p>
          <a:p>
            <a:pPr marL="514350" indent="-514350">
              <a:buAutoNum type="alphaUcParenR"/>
            </a:pPr>
            <a:r>
              <a:rPr lang="hu-HU" dirty="0"/>
              <a:t>Monitor</a:t>
            </a:r>
          </a:p>
          <a:p>
            <a:pPr marL="514350" indent="-514350">
              <a:buAutoNum type="alphaUcParenR"/>
            </a:pPr>
            <a:r>
              <a:rPr lang="hu-HU" dirty="0"/>
              <a:t>Mikrofon</a:t>
            </a:r>
          </a:p>
          <a:p>
            <a:pPr marL="514350" indent="-514350">
              <a:buAutoNum type="alphaUcParenR"/>
            </a:pPr>
            <a:r>
              <a:rPr lang="hu-HU" dirty="0"/>
              <a:t>Egér</a:t>
            </a:r>
          </a:p>
        </p:txBody>
      </p:sp>
    </p:spTree>
    <p:extLst>
      <p:ext uri="{BB962C8B-B14F-4D97-AF65-F5344CB8AC3E}">
        <p14:creationId xmlns:p14="http://schemas.microsoft.com/office/powerpoint/2010/main" val="16878507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EECBC5-4493-1EB2-4312-938F2CC02C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58CE399-CAB3-8F22-4458-4A220E7B2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Felhasználói alapismeretek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1B84432-647B-A637-CB80-E4A658132B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Szülinapi </a:t>
            </a:r>
            <a:r>
              <a:rPr lang="hu-HU" dirty="0" err="1"/>
              <a:t>partyra</a:t>
            </a:r>
            <a:r>
              <a:rPr lang="hu-HU" dirty="0"/>
              <a:t> meghívót szeretnék készíteni. Melyik programot használjam?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/>
          </a:p>
        </p:txBody>
      </p:sp>
      <p:graphicFrame>
        <p:nvGraphicFramePr>
          <p:cNvPr id="6" name="Táblázat 5">
            <a:extLst>
              <a:ext uri="{FF2B5EF4-FFF2-40B4-BE49-F238E27FC236}">
                <a16:creationId xmlns:a16="http://schemas.microsoft.com/office/drawing/2014/main" id="{3D3BAB38-6743-7E23-0BA3-BC695F67B7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8872478"/>
              </p:ext>
            </p:extLst>
          </p:nvPr>
        </p:nvGraphicFramePr>
        <p:xfrm>
          <a:off x="1537149" y="4111701"/>
          <a:ext cx="6096000" cy="146613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99462965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05436155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125340390"/>
                    </a:ext>
                  </a:extLst>
                </a:gridCol>
              </a:tblGrid>
              <a:tr h="1466139">
                <a:tc>
                  <a:txBody>
                    <a:bodyPr/>
                    <a:lstStyle/>
                    <a:p>
                      <a:r>
                        <a:rPr lang="hu-HU" dirty="0"/>
                        <a:t>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/>
                        <a:t>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/>
                        <a:t>C)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5742516"/>
                  </a:ext>
                </a:extLst>
              </a:tr>
            </a:tbl>
          </a:graphicData>
        </a:graphic>
      </p:graphicFrame>
      <p:pic>
        <p:nvPicPr>
          <p:cNvPr id="7" name="Kép 6">
            <a:extLst>
              <a:ext uri="{FF2B5EF4-FFF2-40B4-BE49-F238E27FC236}">
                <a16:creationId xmlns:a16="http://schemas.microsoft.com/office/drawing/2014/main" id="{9E062B1F-5C51-97B1-FAB4-F7959BB9B3D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83416"/>
          <a:stretch>
            <a:fillRect/>
          </a:stretch>
        </p:blipFill>
        <p:spPr>
          <a:xfrm>
            <a:off x="3863789" y="4297006"/>
            <a:ext cx="1267011" cy="1095528"/>
          </a:xfrm>
          <a:prstGeom prst="rect">
            <a:avLst/>
          </a:prstGeom>
        </p:spPr>
      </p:pic>
      <p:pic>
        <p:nvPicPr>
          <p:cNvPr id="8" name="Kép 7">
            <a:extLst>
              <a:ext uri="{FF2B5EF4-FFF2-40B4-BE49-F238E27FC236}">
                <a16:creationId xmlns:a16="http://schemas.microsoft.com/office/drawing/2014/main" id="{80A31336-ACED-4B5C-B676-0771E2C2B3F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55584" r="27801"/>
          <a:stretch>
            <a:fillRect/>
          </a:stretch>
        </p:blipFill>
        <p:spPr>
          <a:xfrm>
            <a:off x="1892150" y="4297006"/>
            <a:ext cx="1269402" cy="1095528"/>
          </a:xfrm>
          <a:prstGeom prst="rect">
            <a:avLst/>
          </a:prstGeom>
        </p:spPr>
      </p:pic>
      <p:pic>
        <p:nvPicPr>
          <p:cNvPr id="4098" name="Picture 2">
            <a:extLst>
              <a:ext uri="{FF2B5EF4-FFF2-40B4-BE49-F238E27FC236}">
                <a16:creationId xmlns:a16="http://schemas.microsoft.com/office/drawing/2014/main" id="{99FB0911-A8D1-32D5-AF0A-D900A25012A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45" t="21369" r="62619" b="56078"/>
          <a:stretch>
            <a:fillRect/>
          </a:stretch>
        </p:blipFill>
        <p:spPr bwMode="auto">
          <a:xfrm>
            <a:off x="6096000" y="4220473"/>
            <a:ext cx="1133139" cy="1172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902817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B920AB-10CE-A620-E112-1808200C3D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18A99D6-C24B-FA9C-61F4-93753FCD3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Fájlok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186D9D9-C68E-DC81-0114-7467B01DB7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Melyik fájlkiterjesztés tartozik képhez?</a:t>
            </a:r>
          </a:p>
          <a:p>
            <a:endParaRPr lang="hu-HU" dirty="0"/>
          </a:p>
          <a:p>
            <a:pPr marL="514350" indent="-514350">
              <a:buAutoNum type="alphaUcParenR"/>
            </a:pPr>
            <a:r>
              <a:rPr lang="hu-HU" dirty="0"/>
              <a:t>.mp3</a:t>
            </a:r>
          </a:p>
          <a:p>
            <a:pPr marL="514350" indent="-514350">
              <a:buAutoNum type="alphaUcParenR"/>
            </a:pPr>
            <a:r>
              <a:rPr lang="hu-HU" dirty="0"/>
              <a:t>.</a:t>
            </a:r>
            <a:r>
              <a:rPr lang="hu-HU" dirty="0" err="1"/>
              <a:t>jpg</a:t>
            </a:r>
            <a:endParaRPr lang="hu-HU" dirty="0"/>
          </a:p>
          <a:p>
            <a:pPr marL="514350" indent="-514350">
              <a:buAutoNum type="alphaUcParenR"/>
            </a:pPr>
            <a:r>
              <a:rPr lang="hu-HU" dirty="0"/>
              <a:t>.</a:t>
            </a:r>
            <a:r>
              <a:rPr lang="hu-HU" dirty="0" err="1"/>
              <a:t>txt</a:t>
            </a:r>
            <a:endParaRPr lang="hu-HU" dirty="0"/>
          </a:p>
          <a:p>
            <a:pPr marL="514350" indent="-514350">
              <a:buAutoNum type="alphaUcParenR"/>
            </a:pPr>
            <a:r>
              <a:rPr lang="hu-HU" dirty="0"/>
              <a:t>.</a:t>
            </a:r>
            <a:r>
              <a:rPr lang="hu-HU" dirty="0" err="1"/>
              <a:t>exe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7719072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76A55E-BD53-E44B-72C6-E6537FA3A3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FDB2E5E-9E81-D5E4-C098-226CACF84E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Fájlok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4AB67D8-291C-CFE9-A6F7-AE63D745D9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Melyik hangfájl?</a:t>
            </a:r>
          </a:p>
          <a:p>
            <a:endParaRPr lang="hu-HU" dirty="0"/>
          </a:p>
          <a:p>
            <a:pPr marL="514350" indent="-514350">
              <a:buAutoNum type="alphaUcParenR"/>
            </a:pPr>
            <a:r>
              <a:rPr lang="hu-HU" dirty="0"/>
              <a:t>.mp3</a:t>
            </a:r>
          </a:p>
          <a:p>
            <a:pPr marL="514350" indent="-514350">
              <a:buAutoNum type="alphaUcParenR"/>
            </a:pPr>
            <a:r>
              <a:rPr lang="hu-HU" dirty="0"/>
              <a:t>.</a:t>
            </a:r>
            <a:r>
              <a:rPr lang="hu-HU" dirty="0" err="1"/>
              <a:t>png</a:t>
            </a:r>
            <a:endParaRPr lang="hu-HU" dirty="0"/>
          </a:p>
          <a:p>
            <a:pPr marL="514350" indent="-514350">
              <a:buAutoNum type="alphaUcParenR"/>
            </a:pPr>
            <a:r>
              <a:rPr lang="hu-HU" dirty="0"/>
              <a:t>.</a:t>
            </a:r>
            <a:r>
              <a:rPr lang="hu-HU" dirty="0" err="1"/>
              <a:t>docx</a:t>
            </a:r>
            <a:endParaRPr lang="hu-HU" dirty="0"/>
          </a:p>
          <a:p>
            <a:pPr marL="514350" indent="-514350">
              <a:buAutoNum type="alphaUcParenR"/>
            </a:pPr>
            <a:r>
              <a:rPr lang="hu-HU" dirty="0"/>
              <a:t>.</a:t>
            </a:r>
            <a:r>
              <a:rPr lang="hu-HU" dirty="0" err="1"/>
              <a:t>jpg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9941114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0E0032-10F0-87DA-B173-5AA4EBF94D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55B0851-7D82-B92E-7A53-FEDE2620F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Fájlok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88A9328-EA29-6EA8-B00F-BB048A2111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Melyik fájl szöveges dokumentum?</a:t>
            </a:r>
          </a:p>
          <a:p>
            <a:endParaRPr lang="hu-HU" dirty="0"/>
          </a:p>
          <a:p>
            <a:pPr marL="514350" indent="-514350">
              <a:buAutoNum type="alphaUcParenR"/>
            </a:pPr>
            <a:r>
              <a:rPr lang="hu-HU" dirty="0"/>
              <a:t>.</a:t>
            </a:r>
            <a:r>
              <a:rPr lang="hu-HU" dirty="0" err="1"/>
              <a:t>pptx</a:t>
            </a:r>
            <a:endParaRPr lang="hu-HU" dirty="0"/>
          </a:p>
          <a:p>
            <a:pPr marL="514350" indent="-514350">
              <a:buAutoNum type="alphaUcParenR"/>
            </a:pPr>
            <a:r>
              <a:rPr lang="hu-HU" dirty="0"/>
              <a:t>.</a:t>
            </a:r>
            <a:r>
              <a:rPr lang="hu-HU" dirty="0" err="1"/>
              <a:t>jpg</a:t>
            </a:r>
            <a:endParaRPr lang="hu-HU" dirty="0"/>
          </a:p>
          <a:p>
            <a:pPr marL="514350" indent="-514350">
              <a:buAutoNum type="alphaUcParenR"/>
            </a:pPr>
            <a:r>
              <a:rPr lang="hu-HU" dirty="0"/>
              <a:t>.</a:t>
            </a:r>
            <a:r>
              <a:rPr lang="hu-HU" dirty="0" err="1"/>
              <a:t>exe</a:t>
            </a:r>
            <a:endParaRPr lang="hu-HU" dirty="0"/>
          </a:p>
          <a:p>
            <a:pPr marL="514350" indent="-514350">
              <a:buAutoNum type="alphaUcParenR"/>
            </a:pPr>
            <a:r>
              <a:rPr lang="hu-HU" dirty="0"/>
              <a:t>.</a:t>
            </a:r>
            <a:r>
              <a:rPr lang="hu-HU" dirty="0" err="1"/>
              <a:t>docx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8315793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B187F1-67E7-143F-A7B7-764E31B36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8B69B1A-5350-00AE-2D26-9B4D6C4D9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Fájlok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058FC2F-1F73-8944-FB5C-C9C0C11DDA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Mit jelent egy fájl kiterjesztése?</a:t>
            </a:r>
          </a:p>
          <a:p>
            <a:endParaRPr lang="hu-HU" dirty="0"/>
          </a:p>
          <a:p>
            <a:pPr marL="514350" indent="-514350">
              <a:buAutoNum type="alphaUcParenR"/>
            </a:pPr>
            <a:r>
              <a:rPr lang="hu-HU" dirty="0"/>
              <a:t>a fájl méretét</a:t>
            </a:r>
          </a:p>
          <a:p>
            <a:pPr marL="514350" indent="-514350">
              <a:buAutoNum type="alphaUcParenR"/>
            </a:pPr>
            <a:r>
              <a:rPr lang="hu-HU" dirty="0"/>
              <a:t>a fájl típusát</a:t>
            </a:r>
          </a:p>
          <a:p>
            <a:pPr marL="514350" indent="-514350">
              <a:buAutoNum type="alphaUcParenR"/>
            </a:pPr>
            <a:r>
              <a:rPr lang="hu-HU" dirty="0"/>
              <a:t>a fájl színét</a:t>
            </a:r>
          </a:p>
          <a:p>
            <a:pPr marL="514350" indent="-514350">
              <a:buAutoNum type="alphaUcParenR"/>
            </a:pPr>
            <a:r>
              <a:rPr lang="hu-HU" dirty="0"/>
              <a:t>a fájl helyét</a:t>
            </a:r>
          </a:p>
        </p:txBody>
      </p:sp>
    </p:spTree>
    <p:extLst>
      <p:ext uri="{BB962C8B-B14F-4D97-AF65-F5344CB8AC3E}">
        <p14:creationId xmlns:p14="http://schemas.microsoft.com/office/powerpoint/2010/main" val="39702753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DCCB37-0D8F-8572-D998-86F05EEC94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9F7B7C7-4668-97A2-5E48-0726F6D9D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Internethasználat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10C30A9-7A19-30B9-3298-F226798394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/>
              <a:t>Mit jelent a „https” egy webcímen?</a:t>
            </a:r>
          </a:p>
          <a:p>
            <a:pPr marL="0" indent="0">
              <a:buNone/>
            </a:pPr>
            <a:endParaRPr lang="hu-HU" dirty="0"/>
          </a:p>
          <a:p>
            <a:pPr marL="514350" indent="-514350">
              <a:buAutoNum type="alphaUcParenR"/>
            </a:pPr>
            <a:r>
              <a:rPr lang="hu-HU" dirty="0"/>
              <a:t>gyorsabb internet</a:t>
            </a:r>
          </a:p>
          <a:p>
            <a:pPr marL="514350" indent="-514350">
              <a:buAutoNum type="alphaUcParenR"/>
            </a:pPr>
            <a:r>
              <a:rPr lang="hu-HU" dirty="0"/>
              <a:t>biztonságos kapcsolat</a:t>
            </a:r>
          </a:p>
          <a:p>
            <a:pPr marL="514350" indent="-514350">
              <a:buAutoNum type="alphaUcParenR"/>
            </a:pPr>
            <a:r>
              <a:rPr lang="hu-HU" dirty="0"/>
              <a:t>ingyenes oldal</a:t>
            </a:r>
          </a:p>
          <a:p>
            <a:pPr marL="514350" indent="-514350">
              <a:buAutoNum type="alphaUcParenR"/>
            </a:pPr>
            <a:r>
              <a:rPr lang="hu-HU" dirty="0"/>
              <a:t>régi weboldal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335111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711F84-0CE9-EB81-F048-78986B8AE8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E9E8C6A-DC09-342F-C23E-F8C41C66C2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Fájlok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5F74D6D-F9FC-055A-630F-22B11DFFB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Melyik fájl egy prezentáció?</a:t>
            </a:r>
          </a:p>
          <a:p>
            <a:pPr marL="0" indent="0">
              <a:buNone/>
            </a:pPr>
            <a:endParaRPr lang="hu-HU" dirty="0"/>
          </a:p>
          <a:p>
            <a:pPr marL="514350" indent="-514350">
              <a:buAutoNum type="alphaUcParenR"/>
            </a:pPr>
            <a:r>
              <a:rPr lang="hu-HU" dirty="0"/>
              <a:t>.</a:t>
            </a:r>
            <a:r>
              <a:rPr lang="hu-HU" dirty="0" err="1"/>
              <a:t>pptx</a:t>
            </a:r>
            <a:endParaRPr lang="hu-HU" dirty="0"/>
          </a:p>
          <a:p>
            <a:pPr marL="514350" indent="-514350">
              <a:buAutoNum type="alphaUcParenR"/>
            </a:pPr>
            <a:r>
              <a:rPr lang="hu-HU" dirty="0"/>
              <a:t>.</a:t>
            </a:r>
            <a:r>
              <a:rPr lang="hu-HU" dirty="0" err="1"/>
              <a:t>jpg</a:t>
            </a:r>
            <a:endParaRPr lang="hu-HU" dirty="0"/>
          </a:p>
          <a:p>
            <a:pPr marL="514350" indent="-514350">
              <a:buAutoNum type="alphaUcParenR"/>
            </a:pPr>
            <a:r>
              <a:rPr lang="hu-HU" dirty="0"/>
              <a:t>.mp3</a:t>
            </a:r>
          </a:p>
          <a:p>
            <a:pPr marL="514350" indent="-514350">
              <a:buAutoNum type="alphaUcParenR"/>
            </a:pPr>
            <a:r>
              <a:rPr lang="hu-HU" dirty="0"/>
              <a:t>.</a:t>
            </a:r>
            <a:r>
              <a:rPr lang="hu-HU" dirty="0" err="1"/>
              <a:t>txt</a:t>
            </a:r>
            <a:endParaRPr lang="hu-HU" dirty="0"/>
          </a:p>
          <a:p>
            <a:pPr marL="514350" indent="-514350">
              <a:buAutoNum type="alphaUcParenR"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0482696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7EE961-CF08-E3AC-F9C7-688FB83B0C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BD9DF59-1EC2-75C9-6799-B46EF2D08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Fájlok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4D389A8-E1F1-3AAC-9A3D-7E92515FCC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Melyik programmal nyitnál meg leginkább egy .</a:t>
            </a:r>
            <a:r>
              <a:rPr lang="hu-HU" dirty="0" err="1"/>
              <a:t>jpg</a:t>
            </a:r>
            <a:r>
              <a:rPr lang="hu-HU" dirty="0"/>
              <a:t> fájlt?</a:t>
            </a:r>
          </a:p>
          <a:p>
            <a:pPr marL="0" indent="0">
              <a:buNone/>
            </a:pPr>
            <a:endParaRPr lang="hu-HU" dirty="0"/>
          </a:p>
          <a:p>
            <a:pPr marL="514350" indent="-514350">
              <a:buAutoNum type="alphaUcParenR"/>
            </a:pPr>
            <a:r>
              <a:rPr lang="hu-HU" dirty="0"/>
              <a:t>Szövegszerkesztő</a:t>
            </a:r>
          </a:p>
          <a:p>
            <a:pPr marL="514350" indent="-514350">
              <a:buAutoNum type="alphaUcParenR"/>
            </a:pPr>
            <a:r>
              <a:rPr lang="hu-HU" dirty="0"/>
              <a:t>Képnézegető</a:t>
            </a:r>
          </a:p>
          <a:p>
            <a:pPr marL="514350" indent="-514350">
              <a:buAutoNum type="alphaUcParenR"/>
            </a:pPr>
            <a:r>
              <a:rPr lang="hu-HU" dirty="0"/>
              <a:t>Zenelejátszó</a:t>
            </a:r>
          </a:p>
          <a:p>
            <a:pPr marL="514350" indent="-514350">
              <a:buAutoNum type="alphaUcParenR"/>
            </a:pPr>
            <a:r>
              <a:rPr lang="hu-HU" dirty="0"/>
              <a:t>Táblázatkezelő</a:t>
            </a:r>
          </a:p>
        </p:txBody>
      </p:sp>
    </p:spTree>
    <p:extLst>
      <p:ext uri="{BB962C8B-B14F-4D97-AF65-F5344CB8AC3E}">
        <p14:creationId xmlns:p14="http://schemas.microsoft.com/office/powerpoint/2010/main" val="82078467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4BFBA5-CC96-241B-97C8-E860ACA267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B3B751B-62F0-B292-7157-D054D580A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Fájlok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6C7F177-B1D9-D0BE-F89B-4D640962C8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Melyik </a:t>
            </a:r>
            <a:r>
              <a:rPr lang="hu-HU" dirty="0" err="1"/>
              <a:t>videofájl</a:t>
            </a:r>
            <a:r>
              <a:rPr lang="hu-HU" dirty="0"/>
              <a:t>?</a:t>
            </a:r>
          </a:p>
          <a:p>
            <a:endParaRPr lang="hu-HU" dirty="0"/>
          </a:p>
          <a:p>
            <a:pPr marL="514350" indent="-514350">
              <a:buAutoNum type="alphaUcParenR"/>
            </a:pPr>
            <a:r>
              <a:rPr lang="hu-HU" dirty="0"/>
              <a:t>.mp4</a:t>
            </a:r>
          </a:p>
          <a:p>
            <a:pPr marL="514350" indent="-514350">
              <a:buAutoNum type="alphaUcParenR"/>
            </a:pPr>
            <a:r>
              <a:rPr lang="hu-HU" dirty="0"/>
              <a:t>.</a:t>
            </a:r>
            <a:r>
              <a:rPr lang="hu-HU" dirty="0" err="1"/>
              <a:t>txt</a:t>
            </a:r>
            <a:endParaRPr lang="hu-HU" dirty="0"/>
          </a:p>
          <a:p>
            <a:pPr marL="514350" indent="-514350">
              <a:buAutoNum type="alphaUcParenR"/>
            </a:pPr>
            <a:r>
              <a:rPr lang="hu-HU" dirty="0"/>
              <a:t>.</a:t>
            </a:r>
            <a:r>
              <a:rPr lang="hu-HU" dirty="0" err="1"/>
              <a:t>jpg</a:t>
            </a:r>
            <a:endParaRPr lang="hu-HU" dirty="0"/>
          </a:p>
          <a:p>
            <a:pPr marL="514350" indent="-514350">
              <a:buAutoNum type="alphaUcParenR"/>
            </a:pPr>
            <a:r>
              <a:rPr lang="hu-HU" dirty="0"/>
              <a:t>.pdf</a:t>
            </a:r>
          </a:p>
        </p:txBody>
      </p:sp>
    </p:spTree>
    <p:extLst>
      <p:ext uri="{BB962C8B-B14F-4D97-AF65-F5344CB8AC3E}">
        <p14:creationId xmlns:p14="http://schemas.microsoft.com/office/powerpoint/2010/main" val="23671872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4A656B-8263-B25C-B5BA-09A7CF0C59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8C0AE46-3E78-1DB9-B59A-86FE79A45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Fájlok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8379663-EB2E-312F-16EC-C8DC27F24A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Melyik NEM képfájl?</a:t>
            </a:r>
          </a:p>
          <a:p>
            <a:endParaRPr lang="hu-HU" dirty="0"/>
          </a:p>
          <a:p>
            <a:pPr marL="514350" indent="-514350">
              <a:buAutoNum type="alphaUcParenR"/>
            </a:pPr>
            <a:r>
              <a:rPr lang="hu-HU" dirty="0"/>
              <a:t>.</a:t>
            </a:r>
            <a:r>
              <a:rPr lang="hu-HU" dirty="0" err="1"/>
              <a:t>png</a:t>
            </a:r>
            <a:endParaRPr lang="hu-HU" dirty="0"/>
          </a:p>
          <a:p>
            <a:pPr marL="514350" indent="-514350">
              <a:buAutoNum type="alphaUcParenR"/>
            </a:pPr>
            <a:r>
              <a:rPr lang="hu-HU" dirty="0"/>
              <a:t>.</a:t>
            </a:r>
            <a:r>
              <a:rPr lang="hu-HU" dirty="0" err="1"/>
              <a:t>bmp</a:t>
            </a:r>
            <a:endParaRPr lang="hu-HU" dirty="0"/>
          </a:p>
          <a:p>
            <a:pPr marL="514350" indent="-514350">
              <a:buAutoNum type="alphaUcParenR"/>
            </a:pPr>
            <a:r>
              <a:rPr lang="hu-HU" dirty="0"/>
              <a:t>.</a:t>
            </a:r>
            <a:r>
              <a:rPr lang="hu-HU" dirty="0" err="1"/>
              <a:t>jpg</a:t>
            </a:r>
            <a:endParaRPr lang="hu-HU" dirty="0"/>
          </a:p>
          <a:p>
            <a:pPr marL="514350" indent="-514350">
              <a:buAutoNum type="alphaUcParenR"/>
            </a:pPr>
            <a:r>
              <a:rPr lang="hu-HU" dirty="0"/>
              <a:t>.</a:t>
            </a:r>
            <a:r>
              <a:rPr lang="hu-HU" dirty="0" err="1"/>
              <a:t>docx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5804760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0CFEB9-5A3C-338E-DC4F-62D25E7D79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7E02411-CCE1-CC33-9922-0F0D92947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Fájlok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2716690-FC2C-E47E-870F-59F7CA68B6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Mit jelent a „mentés” (</a:t>
            </a:r>
            <a:r>
              <a:rPr lang="hu-HU" dirty="0" err="1"/>
              <a:t>save</a:t>
            </a:r>
            <a:r>
              <a:rPr lang="hu-HU" dirty="0"/>
              <a:t>)?</a:t>
            </a:r>
          </a:p>
          <a:p>
            <a:pPr marL="0" indent="0">
              <a:buNone/>
            </a:pPr>
            <a:endParaRPr lang="hu-HU" dirty="0"/>
          </a:p>
          <a:p>
            <a:pPr marL="514350" indent="-514350">
              <a:buAutoNum type="alphaUcParenR"/>
            </a:pPr>
            <a:r>
              <a:rPr lang="hu-HU" dirty="0"/>
              <a:t>Törlés</a:t>
            </a:r>
          </a:p>
          <a:p>
            <a:pPr marL="514350" indent="-514350">
              <a:buAutoNum type="alphaUcParenR"/>
            </a:pPr>
            <a:r>
              <a:rPr lang="hu-HU" dirty="0"/>
              <a:t>fájl elnevezése és tárolása</a:t>
            </a:r>
          </a:p>
          <a:p>
            <a:pPr marL="514350" indent="-514350">
              <a:buAutoNum type="alphaUcParenR"/>
            </a:pPr>
            <a:r>
              <a:rPr lang="hu-HU" dirty="0"/>
              <a:t>Nyomtatás</a:t>
            </a:r>
          </a:p>
          <a:p>
            <a:pPr marL="514350" indent="-514350">
              <a:buAutoNum type="alphaUcParenR"/>
            </a:pPr>
            <a:r>
              <a:rPr lang="hu-HU" dirty="0"/>
              <a:t>másolás</a:t>
            </a:r>
          </a:p>
        </p:txBody>
      </p:sp>
    </p:spTree>
    <p:extLst>
      <p:ext uri="{BB962C8B-B14F-4D97-AF65-F5344CB8AC3E}">
        <p14:creationId xmlns:p14="http://schemas.microsoft.com/office/powerpoint/2010/main" val="281250805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6292AB-CE74-013F-7F47-742A626ECB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1A2A701-ED92-2644-E2ED-4D86A268B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Fájlok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1E045D9-BFA3-B234-E9BF-03F5F503B7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Mi történik a „Mentés másként” funkcióval?</a:t>
            </a:r>
          </a:p>
          <a:p>
            <a:pPr marL="0" indent="0">
              <a:buNone/>
            </a:pPr>
            <a:endParaRPr lang="hu-HU" dirty="0"/>
          </a:p>
          <a:p>
            <a:pPr marL="514350" indent="-514350">
              <a:buAutoNum type="alphaUcParenR"/>
            </a:pPr>
            <a:r>
              <a:rPr lang="hu-HU" dirty="0"/>
              <a:t>törlöd a fájlt</a:t>
            </a:r>
          </a:p>
          <a:p>
            <a:pPr marL="514350" indent="-514350">
              <a:buAutoNum type="alphaUcParenR"/>
            </a:pPr>
            <a:r>
              <a:rPr lang="hu-HU" dirty="0"/>
              <a:t>új néven / új helyen mentheted el</a:t>
            </a:r>
          </a:p>
          <a:p>
            <a:pPr marL="514350" indent="-514350">
              <a:buAutoNum type="alphaUcParenR"/>
            </a:pPr>
            <a:r>
              <a:rPr lang="hu-HU" dirty="0"/>
              <a:t>bezárod a programot</a:t>
            </a:r>
          </a:p>
          <a:p>
            <a:pPr marL="514350" indent="-514350">
              <a:buAutoNum type="alphaUcParenR"/>
            </a:pPr>
            <a:r>
              <a:rPr lang="hu-HU" dirty="0"/>
              <a:t>elküldöd e-mailben</a:t>
            </a:r>
          </a:p>
        </p:txBody>
      </p:sp>
    </p:spTree>
    <p:extLst>
      <p:ext uri="{BB962C8B-B14F-4D97-AF65-F5344CB8AC3E}">
        <p14:creationId xmlns:p14="http://schemas.microsoft.com/office/powerpoint/2010/main" val="118196862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14ED2D-CD40-AF0D-A71C-829A4ED546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0BA6B00-6168-09DB-B734-4E655E437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Szövegszerkesztés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BAD1418-D9B3-9C3D-0F70-ADA3587140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Mit csinál a félkövér (</a:t>
            </a:r>
            <a:r>
              <a:rPr lang="hu-HU" dirty="0" err="1"/>
              <a:t>bold</a:t>
            </a:r>
            <a:r>
              <a:rPr lang="hu-HU" dirty="0"/>
              <a:t>) formázás?</a:t>
            </a:r>
          </a:p>
          <a:p>
            <a:pPr marL="0" indent="0">
              <a:buNone/>
            </a:pPr>
            <a:endParaRPr lang="hu-HU" dirty="0"/>
          </a:p>
          <a:p>
            <a:pPr marL="514350" indent="-514350">
              <a:buAutoNum type="alphaUcParenR"/>
            </a:pPr>
            <a:r>
              <a:rPr lang="hu-HU" dirty="0"/>
              <a:t>megdönti a szöveget</a:t>
            </a:r>
          </a:p>
          <a:p>
            <a:pPr marL="514350" indent="-514350">
              <a:buAutoNum type="alphaUcParenR"/>
            </a:pPr>
            <a:r>
              <a:rPr lang="hu-HU" dirty="0"/>
              <a:t>vastagabbá teszi</a:t>
            </a:r>
          </a:p>
          <a:p>
            <a:pPr marL="514350" indent="-514350">
              <a:buAutoNum type="alphaUcParenR"/>
            </a:pPr>
            <a:r>
              <a:rPr lang="hu-HU" dirty="0"/>
              <a:t>Aláhúzza</a:t>
            </a:r>
          </a:p>
          <a:p>
            <a:pPr marL="514350" indent="-514350">
              <a:buAutoNum type="alphaUcParenR"/>
            </a:pPr>
            <a:r>
              <a:rPr lang="hu-HU" dirty="0"/>
              <a:t>törli</a:t>
            </a:r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58AA8B95-6D06-0EAF-2AB7-46CD6765E6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67904" y="2984103"/>
            <a:ext cx="3658111" cy="1133633"/>
          </a:xfrm>
          <a:prstGeom prst="rect">
            <a:avLst/>
          </a:prstGeom>
        </p:spPr>
      </p:pic>
      <p:sp>
        <p:nvSpPr>
          <p:cNvPr id="6" name="Ellipszis 5">
            <a:extLst>
              <a:ext uri="{FF2B5EF4-FFF2-40B4-BE49-F238E27FC236}">
                <a16:creationId xmlns:a16="http://schemas.microsoft.com/office/drawing/2014/main" id="{224654B1-E300-D482-905E-9303E33B4927}"/>
              </a:ext>
            </a:extLst>
          </p:cNvPr>
          <p:cNvSpPr/>
          <p:nvPr/>
        </p:nvSpPr>
        <p:spPr>
          <a:xfrm>
            <a:off x="6746240" y="3352800"/>
            <a:ext cx="558800" cy="46736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2866067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C7C4D8-182D-A975-24E1-E8B20B0990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0534535-0CB1-83F3-DEA9-47D344F2C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Szövegszerkesztés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44FF716-0123-5EF7-5A36-88BEA97BF0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Hol tudsz képet beszúrni egy dokumentumba?</a:t>
            </a:r>
          </a:p>
          <a:p>
            <a:pPr marL="0" indent="0">
              <a:buNone/>
            </a:pPr>
            <a:endParaRPr lang="hu-HU" dirty="0"/>
          </a:p>
          <a:p>
            <a:pPr marL="514350" indent="-514350">
              <a:buAutoNum type="alphaUcParenR"/>
            </a:pPr>
            <a:r>
              <a:rPr lang="hu-HU" dirty="0"/>
              <a:t>Fájl menü</a:t>
            </a:r>
          </a:p>
          <a:p>
            <a:pPr marL="514350" indent="-514350">
              <a:buAutoNum type="alphaUcParenR"/>
            </a:pPr>
            <a:r>
              <a:rPr lang="hu-HU" dirty="0"/>
              <a:t>Beszúrás menü</a:t>
            </a:r>
          </a:p>
          <a:p>
            <a:pPr marL="514350" indent="-514350">
              <a:buAutoNum type="alphaUcParenR"/>
            </a:pPr>
            <a:r>
              <a:rPr lang="hu-HU" dirty="0"/>
              <a:t>Nézet menü</a:t>
            </a:r>
          </a:p>
          <a:p>
            <a:pPr marL="514350" indent="-514350">
              <a:buAutoNum type="alphaUcParenR"/>
            </a:pPr>
            <a:r>
              <a:rPr lang="hu-HU" dirty="0"/>
              <a:t>Súgó</a:t>
            </a:r>
          </a:p>
        </p:txBody>
      </p:sp>
    </p:spTree>
    <p:extLst>
      <p:ext uri="{BB962C8B-B14F-4D97-AF65-F5344CB8AC3E}">
        <p14:creationId xmlns:p14="http://schemas.microsoft.com/office/powerpoint/2010/main" val="64792795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DCDB12-2AEA-1026-0C14-D1048D0558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CE67897-3A40-3A7A-66E0-89EC62EFD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Szövegszerkesztés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8C8E780-D6CF-56B8-3800-4F3FA949C2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8373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u-HU" dirty="0"/>
              <a:t>Milyen formázások történtek az alábbi szövegrészletben a címnél? Jelöld a helyes válaszokat!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/>
          </a:p>
          <a:p>
            <a:pPr marL="514350" indent="-514350">
              <a:buAutoNum type="alphaUcParenR"/>
            </a:pPr>
            <a:r>
              <a:rPr lang="hu-HU" dirty="0"/>
              <a:t>Félkövér stílus</a:t>
            </a:r>
          </a:p>
          <a:p>
            <a:pPr marL="514350" indent="-514350">
              <a:buAutoNum type="alphaUcParenR"/>
            </a:pPr>
            <a:r>
              <a:rPr lang="hu-HU" dirty="0"/>
              <a:t>Középre igazítás</a:t>
            </a:r>
          </a:p>
          <a:p>
            <a:pPr marL="514350" indent="-514350">
              <a:buAutoNum type="alphaUcParenR"/>
            </a:pPr>
            <a:r>
              <a:rPr lang="hu-HU" dirty="0"/>
              <a:t>Felső index beállítása</a:t>
            </a:r>
          </a:p>
          <a:p>
            <a:pPr marL="514350" indent="-514350">
              <a:buAutoNum type="alphaUcParenR"/>
            </a:pPr>
            <a:r>
              <a:rPr lang="hu-HU" dirty="0"/>
              <a:t>Betűszín beállítása</a:t>
            </a:r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ABE80832-8F14-6010-0CB2-FE9CC29D415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7601" t="21284" r="9131"/>
          <a:stretch>
            <a:fillRect/>
          </a:stretch>
        </p:blipFill>
        <p:spPr>
          <a:xfrm>
            <a:off x="2062479" y="2550160"/>
            <a:ext cx="7741921" cy="174720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8638743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3E7EF3-3EE6-52B1-415A-EDD9A46942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573910A-2430-D3E4-F3C4-2D58CFB97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Szövegszerkesztés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7CDE6B0-EE16-E10B-34C4-6A36F382AD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Melyik parancsikonnal tudom középre igazítani a szöveget?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/>
          </a:p>
        </p:txBody>
      </p:sp>
      <p:graphicFrame>
        <p:nvGraphicFramePr>
          <p:cNvPr id="6" name="Táblázat 5">
            <a:extLst>
              <a:ext uri="{FF2B5EF4-FFF2-40B4-BE49-F238E27FC236}">
                <a16:creationId xmlns:a16="http://schemas.microsoft.com/office/drawing/2014/main" id="{532FD504-470B-5BD0-F26A-7526CE53B1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9209940"/>
              </p:ext>
            </p:extLst>
          </p:nvPr>
        </p:nvGraphicFramePr>
        <p:xfrm>
          <a:off x="1537148" y="4111701"/>
          <a:ext cx="7850692" cy="146613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62673">
                  <a:extLst>
                    <a:ext uri="{9D8B030D-6E8A-4147-A177-3AD203B41FA5}">
                      <a16:colId xmlns:a16="http://schemas.microsoft.com/office/drawing/2014/main" val="1994629655"/>
                    </a:ext>
                  </a:extLst>
                </a:gridCol>
                <a:gridCol w="1962673">
                  <a:extLst>
                    <a:ext uri="{9D8B030D-6E8A-4147-A177-3AD203B41FA5}">
                      <a16:colId xmlns:a16="http://schemas.microsoft.com/office/drawing/2014/main" val="3054361554"/>
                    </a:ext>
                  </a:extLst>
                </a:gridCol>
                <a:gridCol w="1962673">
                  <a:extLst>
                    <a:ext uri="{9D8B030D-6E8A-4147-A177-3AD203B41FA5}">
                      <a16:colId xmlns:a16="http://schemas.microsoft.com/office/drawing/2014/main" val="2125340390"/>
                    </a:ext>
                  </a:extLst>
                </a:gridCol>
                <a:gridCol w="1962673">
                  <a:extLst>
                    <a:ext uri="{9D8B030D-6E8A-4147-A177-3AD203B41FA5}">
                      <a16:colId xmlns:a16="http://schemas.microsoft.com/office/drawing/2014/main" val="769157098"/>
                    </a:ext>
                  </a:extLst>
                </a:gridCol>
              </a:tblGrid>
              <a:tr h="1466139">
                <a:tc>
                  <a:txBody>
                    <a:bodyPr/>
                    <a:lstStyle/>
                    <a:p>
                      <a:r>
                        <a:rPr lang="hu-HU" dirty="0"/>
                        <a:t>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/>
                        <a:t>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/>
                        <a:t>C)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/>
                        <a:t>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5742516"/>
                  </a:ext>
                </a:extLst>
              </a:tr>
            </a:tbl>
          </a:graphicData>
        </a:graphic>
      </p:graphicFrame>
      <p:pic>
        <p:nvPicPr>
          <p:cNvPr id="5122" name="Picture 2">
            <a:extLst>
              <a:ext uri="{FF2B5EF4-FFF2-40B4-BE49-F238E27FC236}">
                <a16:creationId xmlns:a16="http://schemas.microsoft.com/office/drawing/2014/main" id="{22FE12DE-9F00-2245-1B4E-4D29452D332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667" t="4163" r="14242" b="61918"/>
          <a:stretch>
            <a:fillRect/>
          </a:stretch>
        </p:blipFill>
        <p:spPr bwMode="auto">
          <a:xfrm>
            <a:off x="8023399" y="4469556"/>
            <a:ext cx="726503" cy="746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D9B23A5A-BFB9-65AF-4D00-B0AA4EC4BC3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8" t="3933" r="88281" b="67198"/>
          <a:stretch>
            <a:fillRect/>
          </a:stretch>
        </p:blipFill>
        <p:spPr bwMode="auto">
          <a:xfrm>
            <a:off x="2098964" y="4469556"/>
            <a:ext cx="712720" cy="746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AE05F681-17BF-F321-CE24-290F6853E03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97" t="43518" r="78485" b="33283"/>
          <a:stretch>
            <a:fillRect/>
          </a:stretch>
        </p:blipFill>
        <p:spPr bwMode="auto">
          <a:xfrm>
            <a:off x="6096000" y="4469556"/>
            <a:ext cx="796679" cy="746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>
            <a:extLst>
              <a:ext uri="{FF2B5EF4-FFF2-40B4-BE49-F238E27FC236}">
                <a16:creationId xmlns:a16="http://schemas.microsoft.com/office/drawing/2014/main" id="{E84326F1-E897-AE9E-F6A0-DED79A60334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06" t="45352" r="68375" b="32646"/>
          <a:stretch>
            <a:fillRect/>
          </a:stretch>
        </p:blipFill>
        <p:spPr bwMode="auto">
          <a:xfrm>
            <a:off x="3932961" y="4469556"/>
            <a:ext cx="840020" cy="746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7783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26B2D8-A4DB-CEE0-CFF0-333A9F2B64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3F2D44C-6DBB-033F-E135-5A319D90A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Internethasználat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F5A5725-1525-9994-DC9A-CF3C0DD106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Melyik forrás a legmegbízhatóbb?</a:t>
            </a:r>
          </a:p>
          <a:p>
            <a:pPr marL="0" indent="0">
              <a:buNone/>
            </a:pPr>
            <a:endParaRPr lang="hu-HU" dirty="0"/>
          </a:p>
          <a:p>
            <a:pPr marL="514350" indent="-514350">
              <a:buAutoNum type="alphaUcParenR"/>
            </a:pPr>
            <a:r>
              <a:rPr lang="hu-HU" dirty="0"/>
              <a:t>ismeretlen blog</a:t>
            </a:r>
          </a:p>
          <a:p>
            <a:pPr marL="514350" indent="-514350">
              <a:buAutoNum type="alphaUcParenR"/>
            </a:pPr>
            <a:r>
              <a:rPr lang="hu-HU" dirty="0"/>
              <a:t>hivatalos oktatási oldal</a:t>
            </a:r>
          </a:p>
          <a:p>
            <a:pPr marL="514350" indent="-514350">
              <a:buAutoNum type="alphaUcParenR"/>
            </a:pPr>
            <a:r>
              <a:rPr lang="hu-HU" dirty="0"/>
              <a:t>komment egy videó alatt</a:t>
            </a:r>
          </a:p>
          <a:p>
            <a:pPr marL="514350" indent="-514350">
              <a:buAutoNum type="alphaUcParenR"/>
            </a:pPr>
            <a:r>
              <a:rPr lang="hu-HU" dirty="0"/>
              <a:t>névtelen fórum</a:t>
            </a:r>
          </a:p>
          <a:p>
            <a:pPr marL="0" indent="0">
              <a:buNone/>
            </a:pP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val="309220639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64E82C-DD21-E1F6-26EC-707475E820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828B875-D23A-D1F1-2611-F53F5B2D3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Képalkotás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5726712-C0FB-DFDE-DED5-098ECEB857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837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/>
              <a:t>Milyen képalkotási elemeket alkalmaztak a kép elkészítése során?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/>
          </a:p>
          <a:p>
            <a:pPr marL="514350" indent="-514350">
              <a:buAutoNum type="alphaUcParenR"/>
            </a:pPr>
            <a:r>
              <a:rPr lang="hu-HU" dirty="0"/>
              <a:t>Festékszóró</a:t>
            </a:r>
          </a:p>
          <a:p>
            <a:pPr marL="514350" indent="-514350">
              <a:buAutoNum type="alphaUcParenR"/>
            </a:pPr>
            <a:r>
              <a:rPr lang="hu-HU" dirty="0"/>
              <a:t>Alakzat beillesztése</a:t>
            </a:r>
          </a:p>
          <a:p>
            <a:pPr marL="514350" indent="-514350">
              <a:buAutoNum type="alphaUcParenR"/>
            </a:pPr>
            <a:r>
              <a:rPr lang="hu-HU" dirty="0"/>
              <a:t>Szöveg elhelyezése</a:t>
            </a:r>
          </a:p>
          <a:p>
            <a:pPr marL="514350" indent="-514350">
              <a:buAutoNum type="alphaUcParenR"/>
            </a:pPr>
            <a:r>
              <a:rPr lang="hu-HU" dirty="0"/>
              <a:t>Kitöltés színnel</a:t>
            </a:r>
          </a:p>
        </p:txBody>
      </p:sp>
      <p:pic>
        <p:nvPicPr>
          <p:cNvPr id="6" name="Kép 5">
            <a:extLst>
              <a:ext uri="{FF2B5EF4-FFF2-40B4-BE49-F238E27FC236}">
                <a16:creationId xmlns:a16="http://schemas.microsoft.com/office/drawing/2014/main" id="{2B8A47EB-1BE3-DFB9-28AE-BA40CE0F6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66080" y="2453272"/>
            <a:ext cx="5887720" cy="3710216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57574154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CC84BA-CC09-8763-8FBB-A110CFD6BF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14E0B00-0C18-DC68-6F17-143978AAC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Képalkotás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201430D-BA81-EB28-A27D-472368E79A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8373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dirty="0"/>
              <a:t>Milyen alakzatokból lehet megalkotni az alábbi képet?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/>
          </a:p>
          <a:p>
            <a:pPr marL="514350" indent="-514350">
              <a:buAutoNum type="alphaUcParenR"/>
            </a:pPr>
            <a:r>
              <a:rPr lang="hu-HU" dirty="0"/>
              <a:t>Háromszög</a:t>
            </a:r>
          </a:p>
          <a:p>
            <a:pPr marL="514350" indent="-514350">
              <a:buAutoNum type="alphaUcParenR"/>
            </a:pPr>
            <a:r>
              <a:rPr lang="hu-HU" dirty="0"/>
              <a:t>Téglalap</a:t>
            </a:r>
          </a:p>
          <a:p>
            <a:pPr marL="514350" indent="-514350">
              <a:buAutoNum type="alphaUcParenR"/>
            </a:pPr>
            <a:r>
              <a:rPr lang="hu-HU" dirty="0"/>
              <a:t>Kocka</a:t>
            </a:r>
          </a:p>
          <a:p>
            <a:pPr marL="514350" indent="-514350">
              <a:buAutoNum type="alphaUcParenR"/>
            </a:pPr>
            <a:r>
              <a:rPr lang="hu-HU" dirty="0"/>
              <a:t>Ellipszis</a:t>
            </a:r>
          </a:p>
          <a:p>
            <a:pPr marL="514350" indent="-514350">
              <a:buAutoNum type="alphaUcParenR"/>
            </a:pPr>
            <a:r>
              <a:rPr lang="hu-HU" dirty="0"/>
              <a:t>Hatszög</a:t>
            </a:r>
          </a:p>
        </p:txBody>
      </p:sp>
      <p:pic>
        <p:nvPicPr>
          <p:cNvPr id="6" name="Kép 5">
            <a:extLst>
              <a:ext uri="{FF2B5EF4-FFF2-40B4-BE49-F238E27FC236}">
                <a16:creationId xmlns:a16="http://schemas.microsoft.com/office/drawing/2014/main" id="{592E22B0-0B45-9A47-DE99-A61B76B798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66080" y="2453272"/>
            <a:ext cx="5887720" cy="3710216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2740591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3253D3-72D6-7A7E-8FD1-92965FA144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A49A177-F70E-DDCE-3693-27532D2E3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Táblázatkezelés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5A6AA2F-4352-E0BF-A6C7-98C55AA18C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Mit csinál ez a képlet: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/>
          </a:p>
          <a:p>
            <a:pPr marL="514350" indent="-514350">
              <a:buAutoNum type="alphaUcParenR"/>
            </a:pPr>
            <a:r>
              <a:rPr lang="hu-HU" dirty="0"/>
              <a:t>Kivon</a:t>
            </a:r>
          </a:p>
          <a:p>
            <a:pPr marL="514350" indent="-514350">
              <a:buAutoNum type="alphaUcParenR"/>
            </a:pPr>
            <a:r>
              <a:rPr lang="hu-HU" dirty="0"/>
              <a:t>Összead</a:t>
            </a:r>
          </a:p>
          <a:p>
            <a:pPr marL="514350" indent="-514350">
              <a:buAutoNum type="alphaUcParenR"/>
            </a:pPr>
            <a:r>
              <a:rPr lang="hu-HU" dirty="0"/>
              <a:t>Átlagol</a:t>
            </a:r>
          </a:p>
          <a:p>
            <a:pPr marL="514350" indent="-514350">
              <a:buAutoNum type="alphaUcParenR"/>
            </a:pPr>
            <a:r>
              <a:rPr lang="hu-HU" dirty="0"/>
              <a:t>Rendez</a:t>
            </a:r>
          </a:p>
          <a:p>
            <a:pPr marL="0" indent="0">
              <a:buNone/>
            </a:pPr>
            <a:endParaRPr lang="hu-HU" dirty="0"/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61D3212B-26FC-2A2D-B6B6-487F7438D6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199" y="2354553"/>
            <a:ext cx="2372591" cy="561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577044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B6B6EF-D73C-7520-8482-A5C52A133D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B9C8F9A-0405-2947-AEBD-6E713CF9D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Táblázatkezelés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148B428-B32B-ED4D-A797-1F62087D38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Igaz vagy hamis?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/>
          </a:p>
        </p:txBody>
      </p:sp>
      <p:graphicFrame>
        <p:nvGraphicFramePr>
          <p:cNvPr id="4" name="Táblázat 3">
            <a:extLst>
              <a:ext uri="{FF2B5EF4-FFF2-40B4-BE49-F238E27FC236}">
                <a16:creationId xmlns:a16="http://schemas.microsoft.com/office/drawing/2014/main" id="{7D2DA206-60D6-9A21-9623-10C7BCCB22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1307276"/>
              </p:ext>
            </p:extLst>
          </p:nvPr>
        </p:nvGraphicFramePr>
        <p:xfrm>
          <a:off x="838201" y="2738120"/>
          <a:ext cx="4218696" cy="320548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004679">
                  <a:extLst>
                    <a:ext uri="{9D8B030D-6E8A-4147-A177-3AD203B41FA5}">
                      <a16:colId xmlns:a16="http://schemas.microsoft.com/office/drawing/2014/main" val="617212460"/>
                    </a:ext>
                  </a:extLst>
                </a:gridCol>
                <a:gridCol w="1109360">
                  <a:extLst>
                    <a:ext uri="{9D8B030D-6E8A-4147-A177-3AD203B41FA5}">
                      <a16:colId xmlns:a16="http://schemas.microsoft.com/office/drawing/2014/main" val="1305289645"/>
                    </a:ext>
                  </a:extLst>
                </a:gridCol>
                <a:gridCol w="1104657">
                  <a:extLst>
                    <a:ext uri="{9D8B030D-6E8A-4147-A177-3AD203B41FA5}">
                      <a16:colId xmlns:a16="http://schemas.microsoft.com/office/drawing/2014/main" val="17700748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IGAZ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HAMIS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32420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/>
                        <a:t>A táblázat sorokból és oszlopokból áll.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69570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/>
                        <a:t>A táblázat sorait számokkal jelöljük.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97595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/>
                        <a:t>A táblázat oszlopait számokkal jelöljük.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00372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u-HU" dirty="0"/>
                        <a:t>Az Excel táblázatkezelő program.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3411907"/>
                  </a:ext>
                </a:extLst>
              </a:tr>
            </a:tbl>
          </a:graphicData>
        </a:graphic>
      </p:graphicFrame>
      <p:pic>
        <p:nvPicPr>
          <p:cNvPr id="7" name="Kép 6">
            <a:extLst>
              <a:ext uri="{FF2B5EF4-FFF2-40B4-BE49-F238E27FC236}">
                <a16:creationId xmlns:a16="http://schemas.microsoft.com/office/drawing/2014/main" id="{AABFB763-3D06-887B-A204-BC85F542C9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6897" y="1352039"/>
            <a:ext cx="6296904" cy="2772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674370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E29E48-E5FE-3D7D-AC02-0B70B8C064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0BD1CEA-957E-8CBD-9AD4-4166FBBEC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Táblázatkezelés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AAA3028-3FC8-1512-8297-89F3CEBAEF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Egy osztály jegyeinek átlaga 4,2.</a:t>
            </a:r>
            <a:br>
              <a:rPr lang="hu-HU" dirty="0"/>
            </a:br>
            <a:r>
              <a:rPr lang="hu-HU" dirty="0"/>
              <a:t>Mi történik az átlaggal, ha bekerül egy új 2-es jegy?</a:t>
            </a:r>
          </a:p>
          <a:p>
            <a:pPr marL="0" indent="0">
              <a:buNone/>
            </a:pPr>
            <a:endParaRPr lang="hu-HU" dirty="0"/>
          </a:p>
          <a:p>
            <a:pPr marL="514350" indent="-514350">
              <a:buAutoNum type="alphaUcParenR"/>
            </a:pPr>
            <a:r>
              <a:rPr lang="hu-HU" dirty="0"/>
              <a:t>csökken</a:t>
            </a:r>
          </a:p>
          <a:p>
            <a:pPr marL="514350" indent="-514350">
              <a:buAutoNum type="alphaUcParenR"/>
            </a:pPr>
            <a:r>
              <a:rPr lang="hu-HU" dirty="0"/>
              <a:t>nő</a:t>
            </a:r>
          </a:p>
          <a:p>
            <a:pPr marL="514350" indent="-514350">
              <a:buAutoNum type="alphaUcParenR"/>
            </a:pPr>
            <a:r>
              <a:rPr lang="hu-HU" dirty="0"/>
              <a:t>nem változik</a:t>
            </a:r>
          </a:p>
          <a:p>
            <a:pPr marL="514350" indent="-514350">
              <a:buAutoNum type="alphaUcParenR"/>
            </a:pPr>
            <a:r>
              <a:rPr lang="hu-HU" dirty="0"/>
              <a:t>nem meghatározható</a:t>
            </a:r>
          </a:p>
          <a:p>
            <a:pPr marL="0" indent="0">
              <a:buNone/>
            </a:pP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val="278857080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C48B44-756D-A6B6-14BD-E5E3DD91F3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1B6DDA5-118F-B9C9-9C78-A3E6673287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Algoritmizálás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84EEEA0-3D72-A8D4-C8A0-D88376F928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dirty="0"/>
              <a:t>Mi a helyes sorrend egy tea elkészítéséhez?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/>
              <a:t>víz felforralása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/>
              <a:t>tea belehelyezése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/>
              <a:t>víz ráöntése</a:t>
            </a:r>
          </a:p>
          <a:p>
            <a:pPr marL="0" indent="0">
              <a:buNone/>
            </a:pPr>
            <a:endParaRPr lang="hu-HU" dirty="0"/>
          </a:p>
          <a:p>
            <a:pPr marL="514350" indent="-514350">
              <a:buAutoNum type="alphaUcParenR"/>
            </a:pPr>
            <a:r>
              <a:rPr lang="hu-HU" dirty="0"/>
              <a:t>1–2–3</a:t>
            </a:r>
          </a:p>
          <a:p>
            <a:pPr marL="514350" indent="-514350">
              <a:buAutoNum type="alphaUcParenR"/>
            </a:pPr>
            <a:r>
              <a:rPr lang="hu-HU" dirty="0"/>
              <a:t>2–1–3</a:t>
            </a:r>
          </a:p>
          <a:p>
            <a:pPr marL="514350" indent="-514350">
              <a:buAutoNum type="alphaUcParenR"/>
            </a:pPr>
            <a:r>
              <a:rPr lang="hu-HU" dirty="0"/>
              <a:t>1–3–2</a:t>
            </a:r>
          </a:p>
          <a:p>
            <a:pPr marL="514350" indent="-514350">
              <a:buAutoNum type="alphaUcParenR"/>
            </a:pPr>
            <a:r>
              <a:rPr lang="hu-HU" dirty="0"/>
              <a:t>3–2–1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3868016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6A3C44-7365-2B8B-3388-1CD178BCF0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9C56CE2-D565-B9E6-CC90-BD938DDF3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Algoritmizálás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B61B75E-C854-9531-921B-44BBAD52E6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/>
              <a:t>Mi az algoritmus?</a:t>
            </a:r>
          </a:p>
          <a:p>
            <a:pPr marL="0" indent="0">
              <a:buNone/>
            </a:pPr>
            <a:endParaRPr lang="hu-HU" dirty="0"/>
          </a:p>
          <a:p>
            <a:pPr marL="514350" indent="-514350">
              <a:buAutoNum type="alphaUcParenR"/>
            </a:pPr>
            <a:r>
              <a:rPr lang="hu-HU" dirty="0"/>
              <a:t>számítógép típusa</a:t>
            </a:r>
          </a:p>
          <a:p>
            <a:pPr marL="514350" indent="-514350">
              <a:buAutoNum type="alphaUcParenR"/>
            </a:pPr>
            <a:r>
              <a:rPr lang="hu-HU" dirty="0"/>
              <a:t>lépések sorozata egy feladat megoldására</a:t>
            </a:r>
          </a:p>
          <a:p>
            <a:pPr marL="514350" indent="-514350">
              <a:buAutoNum type="alphaUcParenR"/>
            </a:pPr>
            <a:r>
              <a:rPr lang="hu-HU" dirty="0"/>
              <a:t>egy fájltípus</a:t>
            </a:r>
          </a:p>
          <a:p>
            <a:pPr marL="514350" indent="-514350">
              <a:buAutoNum type="alphaUcParenR"/>
            </a:pPr>
            <a:r>
              <a:rPr lang="hu-HU" dirty="0"/>
              <a:t>egy játék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0928004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8E58C2-0C1E-48FD-8D50-4295D48ACA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ép 5">
            <a:extLst>
              <a:ext uri="{FF2B5EF4-FFF2-40B4-BE49-F238E27FC236}">
                <a16:creationId xmlns:a16="http://schemas.microsoft.com/office/drawing/2014/main" id="{63DF1C08-5F26-ABA8-473C-BE64943ED12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6570" r="1384"/>
          <a:stretch>
            <a:fillRect/>
          </a:stretch>
        </p:blipFill>
        <p:spPr>
          <a:xfrm>
            <a:off x="5286703" y="1906718"/>
            <a:ext cx="5965796" cy="4270246"/>
          </a:xfrm>
          <a:prstGeom prst="rect">
            <a:avLst/>
          </a:prstGeom>
        </p:spPr>
      </p:pic>
      <p:sp>
        <p:nvSpPr>
          <p:cNvPr id="2" name="Cím 1">
            <a:extLst>
              <a:ext uri="{FF2B5EF4-FFF2-40B4-BE49-F238E27FC236}">
                <a16:creationId xmlns:a16="http://schemas.microsoft.com/office/drawing/2014/main" id="{26FCD6A6-03F9-FD44-0DCB-9DB469931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Algoritmizálás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60C79DF-F9BC-D6D9-AF6B-B61A2CA40D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66725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hu-HU" sz="2400" dirty="0"/>
              <a:t>Az alábbi algoritmus azt mutatja be, hogy délutánonként a klubszobában milyen foglalkozás van, vagy éppen mikor üres.</a:t>
            </a:r>
          </a:p>
          <a:p>
            <a:pPr marL="0" indent="0">
              <a:buNone/>
            </a:pPr>
            <a:endParaRPr lang="hu-HU" sz="2400" dirty="0"/>
          </a:p>
          <a:p>
            <a:pPr marL="0" indent="0">
              <a:buNone/>
            </a:pPr>
            <a:r>
              <a:rPr lang="hu-HU" sz="2400" dirty="0"/>
              <a:t>Hány nap foglal a klubszoba délutánonként?</a:t>
            </a:r>
          </a:p>
          <a:p>
            <a:pPr marL="0" indent="0">
              <a:buNone/>
            </a:pPr>
            <a:endParaRPr lang="hu-HU" sz="2400" dirty="0"/>
          </a:p>
          <a:p>
            <a:pPr marL="514350" indent="-514350">
              <a:buAutoNum type="alphaUcParenR"/>
            </a:pPr>
            <a:r>
              <a:rPr lang="hu-HU" sz="2400" dirty="0"/>
              <a:t>1</a:t>
            </a:r>
          </a:p>
          <a:p>
            <a:pPr marL="514350" indent="-514350">
              <a:buAutoNum type="alphaUcParenR"/>
            </a:pPr>
            <a:r>
              <a:rPr lang="hu-HU" sz="2400" dirty="0"/>
              <a:t>2</a:t>
            </a:r>
          </a:p>
          <a:p>
            <a:pPr marL="514350" indent="-514350">
              <a:buAutoNum type="alphaUcParenR"/>
            </a:pPr>
            <a:r>
              <a:rPr lang="hu-HU" sz="2400" dirty="0"/>
              <a:t>3</a:t>
            </a:r>
          </a:p>
          <a:p>
            <a:pPr marL="514350" indent="-514350">
              <a:buAutoNum type="alphaUcParenR"/>
            </a:pPr>
            <a:r>
              <a:rPr lang="hu-HU" sz="2400" dirty="0"/>
              <a:t>4</a:t>
            </a:r>
          </a:p>
          <a:p>
            <a:pPr marL="0" indent="0">
              <a:buNone/>
            </a:pPr>
            <a:endParaRPr lang="hu-HU" sz="1000" dirty="0"/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hu-HU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Forrás: www.tehetsegkapu.hu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3629432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4C8E34-330A-98E1-227C-F30DC33E63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ép 5">
            <a:extLst>
              <a:ext uri="{FF2B5EF4-FFF2-40B4-BE49-F238E27FC236}">
                <a16:creationId xmlns:a16="http://schemas.microsoft.com/office/drawing/2014/main" id="{06E7706B-79CC-1375-B58A-1C4D55B1247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6570" r="1384"/>
          <a:stretch>
            <a:fillRect/>
          </a:stretch>
        </p:blipFill>
        <p:spPr>
          <a:xfrm>
            <a:off x="5286703" y="1906718"/>
            <a:ext cx="5965796" cy="4270246"/>
          </a:xfrm>
          <a:prstGeom prst="rect">
            <a:avLst/>
          </a:prstGeom>
        </p:spPr>
      </p:pic>
      <p:sp>
        <p:nvSpPr>
          <p:cNvPr id="2" name="Cím 1">
            <a:extLst>
              <a:ext uri="{FF2B5EF4-FFF2-40B4-BE49-F238E27FC236}">
                <a16:creationId xmlns:a16="http://schemas.microsoft.com/office/drawing/2014/main" id="{4A31ED19-AEF5-82A4-368C-6F8A78276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Algoritmizálás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6F5FBFC-5B52-7D8B-6427-23E20F3805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6672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sz="2400" dirty="0"/>
              <a:t>Az alábbi algoritmus azt mutatja be, hogy délutánonként a klubszobában milyen foglalkozás van, vagy éppen mikor üres.</a:t>
            </a:r>
          </a:p>
          <a:p>
            <a:pPr marL="0" indent="0">
              <a:buNone/>
            </a:pPr>
            <a:endParaRPr lang="hu-HU" sz="2400" dirty="0"/>
          </a:p>
          <a:p>
            <a:pPr marL="0" indent="0">
              <a:buNone/>
            </a:pPr>
            <a:r>
              <a:rPr lang="hu-HU" sz="2400" dirty="0"/>
              <a:t>Milyen foglalkozás van hétfőnként a klubszobában?</a:t>
            </a:r>
          </a:p>
          <a:p>
            <a:pPr marL="0" indent="0">
              <a:buNone/>
            </a:pPr>
            <a:endParaRPr lang="hu-HU" sz="2400" dirty="0"/>
          </a:p>
          <a:p>
            <a:pPr marL="514350" indent="-514350">
              <a:buAutoNum type="alphaUcParenR"/>
            </a:pPr>
            <a:r>
              <a:rPr lang="hu-HU" sz="2400" dirty="0"/>
              <a:t>Robotikaszakkör</a:t>
            </a:r>
          </a:p>
          <a:p>
            <a:pPr marL="514350" indent="-514350">
              <a:buAutoNum type="alphaUcParenR"/>
            </a:pPr>
            <a:r>
              <a:rPr lang="hu-HU" sz="2400" dirty="0"/>
              <a:t>Gitáróra</a:t>
            </a:r>
          </a:p>
          <a:p>
            <a:pPr marL="514350" indent="-514350">
              <a:buAutoNum type="alphaUcParenR"/>
            </a:pPr>
            <a:r>
              <a:rPr lang="hu-HU" sz="2400" dirty="0"/>
              <a:t>Nincs foglalkozás</a:t>
            </a:r>
          </a:p>
          <a:p>
            <a:pPr marL="0" indent="0">
              <a:buNone/>
            </a:pPr>
            <a:endParaRPr lang="hu-HU" sz="1000" dirty="0"/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hu-HU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Forrás: www.tehetsegkapu.hu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1802929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A89AF0-16F1-687A-F4C2-3B231C0561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BF0B5F7-D7E7-9DE5-D303-BE3BEB548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Algoritmizálás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91F56CA-8112-5304-6684-48BDAC3CC8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786120" cy="4928466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hu-HU" dirty="0"/>
              <a:t>Egy barkács- és kertészeti áruház raktárában robottargoncával végzik az árurakodást. A targonca a következő utasításokat követi:</a:t>
            </a:r>
          </a:p>
          <a:p>
            <a:r>
              <a:rPr lang="hu-HU" dirty="0"/>
              <a:t>E – előre lép egyet</a:t>
            </a:r>
          </a:p>
          <a:p>
            <a:r>
              <a:rPr lang="hu-HU" dirty="0"/>
              <a:t>B – balra 90</a:t>
            </a:r>
            <a:r>
              <a:rPr lang="hu-HU" baseline="30000" dirty="0"/>
              <a:t>o</a:t>
            </a:r>
            <a:r>
              <a:rPr lang="hu-HU" dirty="0"/>
              <a:t>- </a:t>
            </a:r>
            <a:r>
              <a:rPr lang="hu-HU" dirty="0" err="1"/>
              <a:t>ban</a:t>
            </a:r>
            <a:r>
              <a:rPr lang="hu-HU" dirty="0"/>
              <a:t> elfordul</a:t>
            </a:r>
          </a:p>
          <a:p>
            <a:r>
              <a:rPr lang="hu-HU" dirty="0"/>
              <a:t>J – jobbra 90</a:t>
            </a:r>
            <a:r>
              <a:rPr lang="hu-HU" baseline="30000" dirty="0"/>
              <a:t>o</a:t>
            </a:r>
            <a:r>
              <a:rPr lang="hu-HU" dirty="0"/>
              <a:t>- </a:t>
            </a:r>
            <a:r>
              <a:rPr lang="hu-HU" dirty="0" err="1"/>
              <a:t>ban</a:t>
            </a:r>
            <a:r>
              <a:rPr lang="hu-HU" dirty="0"/>
              <a:t> elfordul</a:t>
            </a:r>
          </a:p>
          <a:p>
            <a:pPr marL="0" indent="0" algn="just">
              <a:buNone/>
            </a:pPr>
            <a:r>
              <a:rPr lang="hu-HU" dirty="0"/>
              <a:t>A targonca csak az üres mezőkön mozoghat, a kijelölt árucikket pedig akkor veheti fel, ha rajta áll az adott árut jelölő mezőn.</a:t>
            </a:r>
          </a:p>
          <a:p>
            <a:pPr marL="0" indent="0" algn="just">
              <a:buNone/>
            </a:pPr>
            <a:r>
              <a:rPr lang="hu-HU" dirty="0"/>
              <a:t>Indulás a </a:t>
            </a:r>
            <a:r>
              <a:rPr lang="hu-HU" b="1" dirty="0">
                <a:solidFill>
                  <a:srgbClr val="FF0000"/>
                </a:solidFill>
              </a:rPr>
              <a:t>PIROS</a:t>
            </a:r>
            <a:r>
              <a:rPr lang="hu-HU" b="1" dirty="0"/>
              <a:t> </a:t>
            </a:r>
            <a:r>
              <a:rPr lang="hu-HU" dirty="0"/>
              <a:t>targoncától! A targonca az emelőkarjának irányába néz előre.</a:t>
            </a:r>
          </a:p>
          <a:p>
            <a:pPr marL="0" indent="0">
              <a:buNone/>
            </a:pPr>
            <a:r>
              <a:rPr lang="hu-HU" dirty="0"/>
              <a:t>Hogyan következnek egymás után a helyes lépések, ha a viharlámpához kell eljutni a legrövidebb úton?</a:t>
            </a:r>
          </a:p>
          <a:p>
            <a:pPr marL="0" indent="0">
              <a:buNone/>
            </a:pPr>
            <a:endParaRPr lang="hu-HU" sz="1100" dirty="0"/>
          </a:p>
          <a:p>
            <a:pPr marL="0" indent="0">
              <a:buNone/>
            </a:pPr>
            <a:r>
              <a:rPr lang="hu-HU" sz="1100" dirty="0"/>
              <a:t>Forrás: www.tehetsegkapu.hu</a:t>
            </a:r>
          </a:p>
        </p:txBody>
      </p:sp>
      <p:pic>
        <p:nvPicPr>
          <p:cNvPr id="6" name="Kép 5">
            <a:extLst>
              <a:ext uri="{FF2B5EF4-FFF2-40B4-BE49-F238E27FC236}">
                <a16:creationId xmlns:a16="http://schemas.microsoft.com/office/drawing/2014/main" id="{1BF83303-BBCD-DEFA-EDCF-85CF3CBC81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9175" y="1772199"/>
            <a:ext cx="4591691" cy="4582164"/>
          </a:xfrm>
          <a:prstGeom prst="rect">
            <a:avLst/>
          </a:prstGeom>
        </p:spPr>
      </p:pic>
      <p:pic>
        <p:nvPicPr>
          <p:cNvPr id="10" name="Kép 9">
            <a:extLst>
              <a:ext uri="{FF2B5EF4-FFF2-40B4-BE49-F238E27FC236}">
                <a16:creationId xmlns:a16="http://schemas.microsoft.com/office/drawing/2014/main" id="{A21886F9-83B0-9525-62BD-1E5C0D58C24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15945" y="5381399"/>
            <a:ext cx="327095" cy="826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04508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FB43F4-19BF-2540-C8AA-4AD764BB7E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0A2885E-9971-1CEE-2927-703CE1B1B3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Biztonságos internethasználat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BF21332-451F-AD23-7881-BDACD586DE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Melyik a legerősebb jelszó?</a:t>
            </a:r>
          </a:p>
          <a:p>
            <a:pPr marL="0" indent="0">
              <a:buNone/>
            </a:pPr>
            <a:endParaRPr lang="hu-HU" dirty="0"/>
          </a:p>
          <a:p>
            <a:pPr marL="514350" indent="-514350">
              <a:buAutoNum type="alphaUcParenR"/>
            </a:pPr>
            <a:r>
              <a:rPr lang="pl-PL" dirty="0"/>
              <a:t>123456</a:t>
            </a:r>
          </a:p>
          <a:p>
            <a:pPr marL="514350" indent="-514350">
              <a:buAutoNum type="alphaUcParenR"/>
            </a:pPr>
            <a:r>
              <a:rPr lang="pl-PL" dirty="0" err="1"/>
              <a:t>Jelszo</a:t>
            </a:r>
            <a:endParaRPr lang="pl-PL" dirty="0"/>
          </a:p>
          <a:p>
            <a:pPr marL="514350" indent="-514350">
              <a:buAutoNum type="alphaUcParenR"/>
            </a:pPr>
            <a:r>
              <a:rPr lang="pl-PL" dirty="0" err="1"/>
              <a:t>Kutya</a:t>
            </a:r>
            <a:endParaRPr lang="pl-PL" dirty="0"/>
          </a:p>
          <a:p>
            <a:pPr marL="514350" indent="-514350">
              <a:buAutoNum type="alphaUcParenR"/>
            </a:pPr>
            <a:r>
              <a:rPr lang="pl-PL" dirty="0"/>
              <a:t>K7!pL9@x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9463676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D9C8F5-4686-7EA6-378B-BC7CD31A85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9A1D7C3-A19F-871D-8D2B-3B11F9746A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Algoritmizálás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1B20885-CDA8-F506-DF8A-B5BB9EFC1F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786120" cy="4928466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hu-HU" dirty="0"/>
              <a:t>Egy barkács- és kertészeti áruház raktárában robottargoncával végzik az árurakodást. A targonca a következő utasításokat követi:</a:t>
            </a:r>
          </a:p>
          <a:p>
            <a:r>
              <a:rPr lang="hu-HU" dirty="0"/>
              <a:t>E – előre lép egyet</a:t>
            </a:r>
          </a:p>
          <a:p>
            <a:r>
              <a:rPr lang="hu-HU" dirty="0"/>
              <a:t>B – balra 90</a:t>
            </a:r>
            <a:r>
              <a:rPr lang="hu-HU" baseline="30000" dirty="0"/>
              <a:t>o</a:t>
            </a:r>
            <a:r>
              <a:rPr lang="hu-HU" dirty="0"/>
              <a:t>- </a:t>
            </a:r>
            <a:r>
              <a:rPr lang="hu-HU" dirty="0" err="1"/>
              <a:t>ban</a:t>
            </a:r>
            <a:r>
              <a:rPr lang="hu-HU" dirty="0"/>
              <a:t> elfordul</a:t>
            </a:r>
          </a:p>
          <a:p>
            <a:r>
              <a:rPr lang="hu-HU" dirty="0"/>
              <a:t>J – jobbra 90</a:t>
            </a:r>
            <a:r>
              <a:rPr lang="hu-HU" baseline="30000" dirty="0"/>
              <a:t>o</a:t>
            </a:r>
            <a:r>
              <a:rPr lang="hu-HU" dirty="0"/>
              <a:t>- </a:t>
            </a:r>
            <a:r>
              <a:rPr lang="hu-HU" dirty="0" err="1"/>
              <a:t>ban</a:t>
            </a:r>
            <a:r>
              <a:rPr lang="hu-HU" dirty="0"/>
              <a:t> elfordul</a:t>
            </a:r>
          </a:p>
          <a:p>
            <a:pPr marL="0" indent="0" algn="just">
              <a:buNone/>
            </a:pPr>
            <a:r>
              <a:rPr lang="hu-HU" dirty="0"/>
              <a:t>A targonca csak az üres mezőkön mozoghat, a kijelölt árucikket pedig akkor veheti fel, ha rajta áll az adott árut jelölő mezőn.</a:t>
            </a:r>
          </a:p>
          <a:p>
            <a:pPr marL="0" indent="0" algn="just">
              <a:buNone/>
            </a:pPr>
            <a:r>
              <a:rPr lang="hu-HU" dirty="0"/>
              <a:t>Indulás a </a:t>
            </a:r>
            <a:r>
              <a:rPr lang="hu-HU" b="1" dirty="0">
                <a:solidFill>
                  <a:srgbClr val="FF0000"/>
                </a:solidFill>
              </a:rPr>
              <a:t>PIROS</a:t>
            </a:r>
            <a:r>
              <a:rPr lang="hu-HU" b="1" dirty="0"/>
              <a:t> </a:t>
            </a:r>
            <a:r>
              <a:rPr lang="hu-HU" dirty="0"/>
              <a:t>targoncától! A targonca az emelőkarjának irányába néz előre.</a:t>
            </a:r>
          </a:p>
          <a:p>
            <a:pPr marL="0" indent="0">
              <a:buNone/>
            </a:pPr>
            <a:r>
              <a:rPr lang="hu-HU" dirty="0"/>
              <a:t>Hogyan következnek egymás után a helyes lépések, ha a felmosószetthez kell eljutni a legrövidebb úton?</a:t>
            </a:r>
          </a:p>
          <a:p>
            <a:pPr marL="0" indent="0">
              <a:buNone/>
            </a:pPr>
            <a:endParaRPr lang="hu-HU" sz="1100" dirty="0"/>
          </a:p>
          <a:p>
            <a:pPr marL="0" indent="0">
              <a:buNone/>
            </a:pPr>
            <a:r>
              <a:rPr lang="hu-HU" sz="1100" dirty="0"/>
              <a:t>Forrás: www.tehetsegkapu.hu</a:t>
            </a:r>
          </a:p>
        </p:txBody>
      </p:sp>
      <p:pic>
        <p:nvPicPr>
          <p:cNvPr id="6" name="Kép 5">
            <a:extLst>
              <a:ext uri="{FF2B5EF4-FFF2-40B4-BE49-F238E27FC236}">
                <a16:creationId xmlns:a16="http://schemas.microsoft.com/office/drawing/2014/main" id="{9FD1D1C1-B1AA-A777-9D70-70E7799725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9175" y="1772199"/>
            <a:ext cx="4591691" cy="4582164"/>
          </a:xfrm>
          <a:prstGeom prst="rect">
            <a:avLst/>
          </a:prstGeom>
        </p:spPr>
      </p:pic>
      <p:pic>
        <p:nvPicPr>
          <p:cNvPr id="5" name="Kép 4">
            <a:extLst>
              <a:ext uri="{FF2B5EF4-FFF2-40B4-BE49-F238E27FC236}">
                <a16:creationId xmlns:a16="http://schemas.microsoft.com/office/drawing/2014/main" id="{D3B70C35-19B9-07E0-C225-B7D01B464E9D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13304"/>
          <a:stretch>
            <a:fillRect/>
          </a:stretch>
        </p:blipFill>
        <p:spPr>
          <a:xfrm>
            <a:off x="6167120" y="5471930"/>
            <a:ext cx="595854" cy="787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240708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A3498B-164C-1F87-FFD0-946F630028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9E3FCE0-541D-6085-50DB-D63EA9962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Netikett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36763CD-D691-FCFC-B950-3F4A19A65C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pPr marL="0" indent="0">
              <a:buNone/>
            </a:pPr>
            <a:r>
              <a:rPr lang="hu-HU" dirty="0"/>
              <a:t>Melyik e-mail helyes?</a:t>
            </a:r>
          </a:p>
        </p:txBody>
      </p:sp>
      <p:graphicFrame>
        <p:nvGraphicFramePr>
          <p:cNvPr id="4" name="Táblázat 3">
            <a:extLst>
              <a:ext uri="{FF2B5EF4-FFF2-40B4-BE49-F238E27FC236}">
                <a16:creationId xmlns:a16="http://schemas.microsoft.com/office/drawing/2014/main" id="{B4826376-1241-9C3B-D597-2B0EC6A4C1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4641981"/>
              </p:ext>
            </p:extLst>
          </p:nvPr>
        </p:nvGraphicFramePr>
        <p:xfrm>
          <a:off x="1752600" y="2863426"/>
          <a:ext cx="8128000" cy="3240000"/>
        </p:xfrm>
        <a:graphic>
          <a:graphicData uri="http://schemas.openxmlformats.org/drawingml/2006/table">
            <a:tbl>
              <a:tblPr bandRow="1">
                <a:tableStyleId>{5940675A-B579-460E-94D1-54222C63F5DA}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750845847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803062071"/>
                    </a:ext>
                  </a:extLst>
                </a:gridCol>
              </a:tblGrid>
              <a:tr h="162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/>
                        <a:t>A)</a:t>
                      </a:r>
                      <a:br>
                        <a:rPr lang="hu-HU" dirty="0"/>
                      </a:br>
                      <a:endParaRPr lang="hu-HU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>
                          <a:latin typeface="Consolas" panose="020B0609020204030204" pitchFamily="49" charset="0"/>
                        </a:rPr>
                        <a:t>Tárgy: nincs</a:t>
                      </a:r>
                      <a:br>
                        <a:rPr lang="hu-HU" dirty="0">
                          <a:latin typeface="Consolas" panose="020B0609020204030204" pitchFamily="49" charset="0"/>
                        </a:rPr>
                      </a:br>
                      <a:r>
                        <a:rPr lang="hu-HU" dirty="0">
                          <a:latin typeface="Consolas" panose="020B0609020204030204" pitchFamily="49" charset="0"/>
                        </a:rPr>
                        <a:t>szia küldd 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/>
                        <a:t>B)</a:t>
                      </a:r>
                      <a:br>
                        <a:rPr lang="hu-HU" dirty="0"/>
                      </a:br>
                      <a:endParaRPr lang="hu-HU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>
                          <a:latin typeface="Consolas" panose="020B0609020204030204" pitchFamily="49" charset="0"/>
                        </a:rPr>
                        <a:t>HELO!!!</a:t>
                      </a:r>
                      <a:br>
                        <a:rPr lang="hu-HU" dirty="0">
                          <a:latin typeface="Consolas" panose="020B0609020204030204" pitchFamily="49" charset="0"/>
                        </a:rPr>
                      </a:br>
                      <a:r>
                        <a:rPr lang="hu-HU" dirty="0">
                          <a:latin typeface="Consolas" panose="020B0609020204030204" pitchFamily="49" charset="0"/>
                        </a:rPr>
                        <a:t>ITT VAN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3813001"/>
                  </a:ext>
                </a:extLst>
              </a:tr>
              <a:tr h="162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/>
                        <a:t>C)</a:t>
                      </a:r>
                      <a:br>
                        <a:rPr lang="hu-HU" dirty="0"/>
                      </a:br>
                      <a:endParaRPr lang="hu-HU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>
                          <a:latin typeface="Consolas" panose="020B0609020204030204" pitchFamily="49" charset="0"/>
                        </a:rPr>
                        <a:t>Tárgy: Házi feladat</a:t>
                      </a:r>
                      <a:br>
                        <a:rPr lang="hu-HU" dirty="0">
                          <a:latin typeface="Consolas" panose="020B0609020204030204" pitchFamily="49" charset="0"/>
                        </a:rPr>
                      </a:br>
                      <a:r>
                        <a:rPr lang="hu-HU" dirty="0">
                          <a:latin typeface="Consolas" panose="020B0609020204030204" pitchFamily="49" charset="0"/>
                        </a:rPr>
                        <a:t>Kedves Tanárnő!</a:t>
                      </a:r>
                      <a:br>
                        <a:rPr lang="hu-HU" dirty="0">
                          <a:latin typeface="Consolas" panose="020B0609020204030204" pitchFamily="49" charset="0"/>
                        </a:rPr>
                      </a:br>
                      <a:r>
                        <a:rPr lang="hu-HU" dirty="0">
                          <a:latin typeface="Consolas" panose="020B0609020204030204" pitchFamily="49" charset="0"/>
                        </a:rPr>
                        <a:t>Csatolva küldöm a feladatot.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/>
                        <a:t>D)</a:t>
                      </a:r>
                      <a:br>
                        <a:rPr lang="hu-HU" dirty="0"/>
                      </a:br>
                      <a:endParaRPr lang="hu-HU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dirty="0">
                          <a:latin typeface="Consolas" panose="020B0609020204030204" pitchFamily="49" charset="0"/>
                        </a:rPr>
                        <a:t>küldöm</a:t>
                      </a:r>
                    </a:p>
                    <a:p>
                      <a:endParaRPr lang="hu-H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14282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762574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8A2449-1AA9-B74B-E97D-2E91294C8C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63563FE-AD44-13AE-ABFF-0B1F93053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Netikett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07FCC92-F183-BF4D-807E-BFEBDDD30E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Melyik a helyes viselkedés közösségi oldalakon?</a:t>
            </a:r>
          </a:p>
          <a:p>
            <a:pPr marL="0" indent="0">
              <a:buNone/>
            </a:pPr>
            <a:endParaRPr lang="hu-HU" dirty="0"/>
          </a:p>
          <a:p>
            <a:pPr marL="514350" indent="-514350">
              <a:buAutoNum type="alphaUcParenR"/>
            </a:pPr>
            <a:r>
              <a:rPr lang="hu-HU" dirty="0"/>
              <a:t>csupa nagybetűvel írsz</a:t>
            </a:r>
          </a:p>
          <a:p>
            <a:pPr marL="514350" indent="-514350">
              <a:buAutoNum type="alphaUcParenR"/>
            </a:pPr>
            <a:r>
              <a:rPr lang="hu-HU" dirty="0"/>
              <a:t>udvariasan kommunikálsz</a:t>
            </a:r>
          </a:p>
          <a:p>
            <a:pPr marL="514350" indent="-514350">
              <a:buAutoNum type="alphaUcParenR"/>
            </a:pPr>
            <a:r>
              <a:rPr lang="hu-HU" dirty="0"/>
              <a:t>másokat sértegetsz</a:t>
            </a:r>
          </a:p>
          <a:p>
            <a:pPr marL="514350" indent="-514350">
              <a:buAutoNum type="alphaUcParenR"/>
            </a:pPr>
            <a:r>
              <a:rPr lang="hu-HU" dirty="0" err="1"/>
              <a:t>spamelsz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1034923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4D3793-EFC6-A4A2-C4BF-F1C7EF7462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359D7ED-2EF6-3811-6C81-766F94EBB8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Ergonómia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33FBA4E-4922-3220-B572-23A6D18C5E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Melyik testtartás helyes számítógép használatakor?</a:t>
            </a:r>
          </a:p>
          <a:p>
            <a:pPr marL="0" indent="0">
              <a:buNone/>
            </a:pPr>
            <a:endParaRPr lang="hu-HU" dirty="0"/>
          </a:p>
          <a:p>
            <a:pPr marL="514350" indent="-514350">
              <a:buAutoNum type="alphaUcParenR"/>
            </a:pPr>
            <a:r>
              <a:rPr lang="hu-HU" dirty="0"/>
              <a:t>görnyedt háttal</a:t>
            </a:r>
          </a:p>
          <a:p>
            <a:pPr marL="514350" indent="-514350">
              <a:buAutoNum type="alphaUcParenR"/>
            </a:pPr>
            <a:r>
              <a:rPr lang="hu-HU" dirty="0"/>
              <a:t>egyenes háttal, talp a földön</a:t>
            </a:r>
          </a:p>
          <a:p>
            <a:pPr marL="514350" indent="-514350">
              <a:buAutoNum type="alphaUcParenR"/>
            </a:pPr>
            <a:r>
              <a:rPr lang="hu-HU" dirty="0"/>
              <a:t>fekve, megtámasztott fejjel</a:t>
            </a:r>
          </a:p>
          <a:p>
            <a:pPr marL="514350" indent="-514350">
              <a:buAutoNum type="alphaUcParenR"/>
            </a:pPr>
            <a:r>
              <a:rPr lang="hu-HU" dirty="0"/>
              <a:t>oldalra dőlve</a:t>
            </a:r>
          </a:p>
          <a:p>
            <a:pPr marL="0" indent="0">
              <a:buNone/>
            </a:pP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val="288033434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F7E808-931E-F8B1-64A3-E860DC727F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BE88CF5-59BF-A905-AF68-866C336B1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Ergonómia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230D3D2-29A2-A608-5988-680B77A006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Miért fontos szünetet tartani számítógéphasználat közben?</a:t>
            </a:r>
          </a:p>
          <a:p>
            <a:pPr marL="0" indent="0">
              <a:buNone/>
            </a:pPr>
            <a:endParaRPr lang="hu-HU" dirty="0"/>
          </a:p>
          <a:p>
            <a:pPr marL="514350" indent="-514350">
              <a:buAutoNum type="alphaUcParenR"/>
            </a:pPr>
            <a:r>
              <a:rPr lang="hu-HU" dirty="0"/>
              <a:t>mert kötelező</a:t>
            </a:r>
          </a:p>
          <a:p>
            <a:pPr marL="514350" indent="-514350">
              <a:buAutoNum type="alphaUcParenR"/>
            </a:pPr>
            <a:r>
              <a:rPr lang="hu-HU" dirty="0"/>
              <a:t>hogy lassabban dolgozz</a:t>
            </a:r>
          </a:p>
          <a:p>
            <a:pPr marL="514350" indent="-514350">
              <a:buAutoNum type="alphaUcParenR"/>
            </a:pPr>
            <a:r>
              <a:rPr lang="hu-HU" dirty="0"/>
              <a:t>nincs jelentősége</a:t>
            </a:r>
          </a:p>
          <a:p>
            <a:pPr marL="514350" indent="-514350">
              <a:buFont typeface="Arial" panose="020B0604020202020204" pitchFamily="34" charset="0"/>
              <a:buAutoNum type="alphaUcParenR"/>
            </a:pPr>
            <a:r>
              <a:rPr lang="hu-HU" dirty="0"/>
              <a:t>a szem és a test pihenése miatt</a:t>
            </a:r>
          </a:p>
          <a:p>
            <a:pPr marL="0" indent="0">
              <a:buNone/>
            </a:pP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val="1381698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8F4474-D547-6407-63B8-187124924D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11D156B-9621-72F3-B1F8-D2BFC6A34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Biztonságos internethasználat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46B69EB-3BA6-FCCB-77D8-7A866559B8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Mi jellemző az erős jelszóra?</a:t>
            </a:r>
          </a:p>
          <a:p>
            <a:endParaRPr lang="hu-HU" dirty="0"/>
          </a:p>
          <a:p>
            <a:pPr marL="514350" indent="-514350">
              <a:buAutoNum type="alphaUcParenR"/>
            </a:pPr>
            <a:r>
              <a:rPr lang="hu-HU" dirty="0"/>
              <a:t>rövid és könnyen megjegyezhető</a:t>
            </a:r>
          </a:p>
          <a:p>
            <a:pPr marL="514350" indent="-514350">
              <a:buAutoNum type="alphaUcParenR"/>
            </a:pPr>
            <a:r>
              <a:rPr lang="hu-HU" dirty="0"/>
              <a:t>csak számokat tartalmaz</a:t>
            </a:r>
          </a:p>
          <a:p>
            <a:pPr marL="514350" indent="-514350">
              <a:buAutoNum type="alphaUcParenR"/>
            </a:pPr>
            <a:r>
              <a:rPr lang="hu-HU" dirty="0"/>
              <a:t>hosszú és többféle karaktert tartalmaz</a:t>
            </a:r>
          </a:p>
          <a:p>
            <a:pPr marL="514350" indent="-514350">
              <a:buAutoNum type="alphaUcParenR"/>
            </a:pPr>
            <a:r>
              <a:rPr lang="hu-HU" dirty="0"/>
              <a:t>a nevedet tartalmazza</a:t>
            </a:r>
          </a:p>
        </p:txBody>
      </p:sp>
    </p:spTree>
    <p:extLst>
      <p:ext uri="{BB962C8B-B14F-4D97-AF65-F5344CB8AC3E}">
        <p14:creationId xmlns:p14="http://schemas.microsoft.com/office/powerpoint/2010/main" val="19388528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2DD730-6080-A3FD-226A-3C025A414A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4340DCE-EECD-7358-4E4B-C5DAFC3E6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Biztonságos internethasználat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4122515-692B-7321-9CD1-5674F2C0E6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Mit tegyél, ha egy idegen pénzt kér tőled online?</a:t>
            </a:r>
          </a:p>
          <a:p>
            <a:pPr marL="0" indent="0">
              <a:buNone/>
            </a:pPr>
            <a:endParaRPr lang="hu-HU" dirty="0"/>
          </a:p>
          <a:p>
            <a:pPr marL="514350" indent="-514350">
              <a:buAutoNum type="alphaUcParenR"/>
            </a:pPr>
            <a:r>
              <a:rPr lang="hu-HU" dirty="0"/>
              <a:t>Elküldöd</a:t>
            </a:r>
          </a:p>
          <a:p>
            <a:pPr marL="514350" indent="-514350">
              <a:buAutoNum type="alphaUcParenR"/>
            </a:pPr>
            <a:r>
              <a:rPr lang="hu-HU" dirty="0"/>
              <a:t>válaszolsz neki</a:t>
            </a:r>
          </a:p>
          <a:p>
            <a:pPr marL="514350" indent="-514350">
              <a:buAutoNum type="alphaUcParenR"/>
            </a:pPr>
            <a:r>
              <a:rPr lang="hu-HU" dirty="0"/>
              <a:t>kölcsönadsz </a:t>
            </a:r>
          </a:p>
          <a:p>
            <a:pPr marL="514350" indent="-514350">
              <a:buAutoNum type="alphaUcParenR"/>
            </a:pPr>
            <a:r>
              <a:rPr lang="hu-HU" dirty="0"/>
              <a:t>figyelmen kívül hagyod</a:t>
            </a:r>
          </a:p>
          <a:p>
            <a:pPr marL="514350" indent="-514350">
              <a:buAutoNum type="alphaUcParenR"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350900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4334B7-3A7A-5023-816C-04EA191032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A54EE12-89E3-34ED-FC12-12AF034B0E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Biztonságos internethasználat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BAFB555-4D24-4099-1176-6959C512FF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Mi az adathalászat (</a:t>
            </a:r>
            <a:r>
              <a:rPr lang="hu-HU" dirty="0" err="1"/>
              <a:t>phishing</a:t>
            </a:r>
            <a:r>
              <a:rPr lang="hu-HU" dirty="0"/>
              <a:t>)?</a:t>
            </a:r>
          </a:p>
          <a:p>
            <a:pPr marL="0" indent="0">
              <a:buNone/>
            </a:pPr>
            <a:endParaRPr lang="hu-HU" dirty="0"/>
          </a:p>
          <a:p>
            <a:pPr marL="514350" indent="-514350">
              <a:buAutoNum type="alphaUcParenR"/>
            </a:pPr>
            <a:r>
              <a:rPr lang="hu-HU" dirty="0"/>
              <a:t>halakkal kapcsolatos játék</a:t>
            </a:r>
          </a:p>
          <a:p>
            <a:pPr marL="514350" indent="-514350">
              <a:buAutoNum type="alphaUcParenR"/>
            </a:pPr>
            <a:r>
              <a:rPr lang="hu-HU" dirty="0"/>
              <a:t>adatlopási kísérlet hamis üzenetekkel</a:t>
            </a:r>
          </a:p>
          <a:p>
            <a:pPr marL="514350" indent="-514350">
              <a:buAutoNum type="alphaUcParenR"/>
            </a:pPr>
            <a:r>
              <a:rPr lang="hu-HU" dirty="0"/>
              <a:t>Vírusirtás</a:t>
            </a:r>
          </a:p>
          <a:p>
            <a:pPr marL="514350" indent="-514350">
              <a:buAutoNum type="alphaUcParenR"/>
            </a:pPr>
            <a:r>
              <a:rPr lang="hu-HU" dirty="0"/>
              <a:t>Fájl letöltése</a:t>
            </a:r>
          </a:p>
        </p:txBody>
      </p:sp>
    </p:spTree>
    <p:extLst>
      <p:ext uri="{BB962C8B-B14F-4D97-AF65-F5344CB8AC3E}">
        <p14:creationId xmlns:p14="http://schemas.microsoft.com/office/powerpoint/2010/main" val="39435403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1A6013-AC5D-CE65-067E-BEE95A677D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F45A810-7BCF-C64F-48FF-135382CE4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Biztonságos internethasználat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2869932-1A4B-F8ED-B1D7-C1004D7F77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Mi jelezhet gyanús weboldalt?</a:t>
            </a:r>
          </a:p>
          <a:p>
            <a:pPr marL="0" indent="0">
              <a:buNone/>
            </a:pPr>
            <a:endParaRPr lang="hu-HU" dirty="0"/>
          </a:p>
          <a:p>
            <a:pPr marL="514350" indent="-514350">
              <a:buAutoNum type="alphaUcParenR"/>
            </a:pPr>
            <a:r>
              <a:rPr lang="hu-HU" dirty="0"/>
              <a:t>helyesírási hibák</a:t>
            </a:r>
          </a:p>
          <a:p>
            <a:pPr marL="514350" indent="-514350">
              <a:buAutoNum type="alphaUcParenR"/>
            </a:pPr>
            <a:r>
              <a:rPr lang="hu-HU" dirty="0"/>
              <a:t>hivatalos logó</a:t>
            </a:r>
          </a:p>
          <a:p>
            <a:pPr marL="514350" indent="-514350">
              <a:buAutoNum type="alphaUcParenR"/>
            </a:pPr>
            <a:r>
              <a:rPr lang="hu-HU" dirty="0"/>
              <a:t>biztonságos kapcsolat (https)</a:t>
            </a:r>
          </a:p>
          <a:p>
            <a:pPr marL="514350" indent="-514350">
              <a:buAutoNum type="alphaUcParenR"/>
            </a:pPr>
            <a:r>
              <a:rPr lang="hu-HU" dirty="0"/>
              <a:t>ismert cím</a:t>
            </a:r>
          </a:p>
        </p:txBody>
      </p:sp>
    </p:spTree>
    <p:extLst>
      <p:ext uri="{BB962C8B-B14F-4D97-AF65-F5344CB8AC3E}">
        <p14:creationId xmlns:p14="http://schemas.microsoft.com/office/powerpoint/2010/main" val="29142697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– 2022 téma">
  <a:themeElements>
    <a:clrScheme name="Office 2013 – 2022 té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– 2022 té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– 2022 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291</TotalTime>
  <Words>1326</Words>
  <Application>Microsoft Office PowerPoint</Application>
  <PresentationFormat>Szélesvásznú</PresentationFormat>
  <Paragraphs>505</Paragraphs>
  <Slides>54</Slides>
  <Notes>53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54</vt:i4>
      </vt:variant>
    </vt:vector>
  </HeadingPairs>
  <TitlesOfParts>
    <vt:vector size="60" baseType="lpstr">
      <vt:lpstr>Aptos</vt:lpstr>
      <vt:lpstr>Arial</vt:lpstr>
      <vt:lpstr>Calibri</vt:lpstr>
      <vt:lpstr>Calibri Light</vt:lpstr>
      <vt:lpstr>Consolas</vt:lpstr>
      <vt:lpstr>Office 2013 – 2022 téma</vt:lpstr>
      <vt:lpstr>Gyakorlás kompetenciamérésre</vt:lpstr>
      <vt:lpstr>Internethasználat</vt:lpstr>
      <vt:lpstr>Internethasználat</vt:lpstr>
      <vt:lpstr>Internethasználat</vt:lpstr>
      <vt:lpstr>Biztonságos internethasználat</vt:lpstr>
      <vt:lpstr>Biztonságos internethasználat</vt:lpstr>
      <vt:lpstr>Biztonságos internethasználat</vt:lpstr>
      <vt:lpstr>Biztonságos internethasználat</vt:lpstr>
      <vt:lpstr>Biztonságos internethasználat</vt:lpstr>
      <vt:lpstr>Biztonságos internethasználat</vt:lpstr>
      <vt:lpstr>Biztonságos internethasználat</vt:lpstr>
      <vt:lpstr>Biztonságos internethasználat</vt:lpstr>
      <vt:lpstr>Biztonságos internethasználat</vt:lpstr>
      <vt:lpstr>Biztonságos internethasználat</vt:lpstr>
      <vt:lpstr>Biztonságos internethasználat</vt:lpstr>
      <vt:lpstr>Biztonságos internethasználat</vt:lpstr>
      <vt:lpstr>Felhasználói alapismeretek</vt:lpstr>
      <vt:lpstr>Felhasználói alapismeretek</vt:lpstr>
      <vt:lpstr>Felhasználói alapismeretek</vt:lpstr>
      <vt:lpstr>Felhasználói alapismeretek</vt:lpstr>
      <vt:lpstr>Felhasználói alapismeretek</vt:lpstr>
      <vt:lpstr>Felhasználói alapismeretek</vt:lpstr>
      <vt:lpstr>Felhasználói alapismeretek</vt:lpstr>
      <vt:lpstr>Felhasználói alapismeretek</vt:lpstr>
      <vt:lpstr>Felhasználói alapismeretek</vt:lpstr>
      <vt:lpstr>Fájlok</vt:lpstr>
      <vt:lpstr>Fájlok</vt:lpstr>
      <vt:lpstr>Fájlok</vt:lpstr>
      <vt:lpstr>Fájlok</vt:lpstr>
      <vt:lpstr>Fájlok</vt:lpstr>
      <vt:lpstr>Fájlok</vt:lpstr>
      <vt:lpstr>Fájlok</vt:lpstr>
      <vt:lpstr>Fájlok</vt:lpstr>
      <vt:lpstr>Fájlok</vt:lpstr>
      <vt:lpstr>Fájlok</vt:lpstr>
      <vt:lpstr>Szövegszerkesztés</vt:lpstr>
      <vt:lpstr>Szövegszerkesztés</vt:lpstr>
      <vt:lpstr>Szövegszerkesztés</vt:lpstr>
      <vt:lpstr>Szövegszerkesztés</vt:lpstr>
      <vt:lpstr>Képalkotás</vt:lpstr>
      <vt:lpstr>Képalkotás</vt:lpstr>
      <vt:lpstr>Táblázatkezelés</vt:lpstr>
      <vt:lpstr>Táblázatkezelés</vt:lpstr>
      <vt:lpstr>Táblázatkezelés</vt:lpstr>
      <vt:lpstr>Algoritmizálás</vt:lpstr>
      <vt:lpstr>Algoritmizálás</vt:lpstr>
      <vt:lpstr>Algoritmizálás</vt:lpstr>
      <vt:lpstr>Algoritmizálás</vt:lpstr>
      <vt:lpstr>Algoritmizálás</vt:lpstr>
      <vt:lpstr>Algoritmizálás</vt:lpstr>
      <vt:lpstr>Netikett</vt:lpstr>
      <vt:lpstr>Netikett</vt:lpstr>
      <vt:lpstr>Ergonómia</vt:lpstr>
      <vt:lpstr>Ergonómia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Zsuzsa Fulop</dc:creator>
  <cp:lastModifiedBy>Zsuzsa Fulop</cp:lastModifiedBy>
  <cp:revision>16</cp:revision>
  <dcterms:created xsi:type="dcterms:W3CDTF">2026-03-18T13:06:52Z</dcterms:created>
  <dcterms:modified xsi:type="dcterms:W3CDTF">2026-03-21T15:24:07Z</dcterms:modified>
</cp:coreProperties>
</file>